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8" r:id="rId4"/>
    <p:sldId id="263" r:id="rId5"/>
    <p:sldId id="262" r:id="rId6"/>
    <p:sldId id="265" r:id="rId7"/>
    <p:sldId id="266" r:id="rId8"/>
    <p:sldId id="270" r:id="rId9"/>
    <p:sldId id="259" r:id="rId10"/>
    <p:sldId id="260" r:id="rId11"/>
    <p:sldId id="287" r:id="rId12"/>
    <p:sldId id="289" r:id="rId13"/>
    <p:sldId id="290" r:id="rId14"/>
    <p:sldId id="292" r:id="rId15"/>
    <p:sldId id="291" r:id="rId16"/>
    <p:sldId id="293" r:id="rId17"/>
    <p:sldId id="267" r:id="rId18"/>
    <p:sldId id="269" r:id="rId19"/>
    <p:sldId id="28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B3335D-546F-4B18-A903-B8788B4EFCD1}" v="1" dt="2023-05-25T14:37:18.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305" autoAdjust="0"/>
  </p:normalViewPr>
  <p:slideViewPr>
    <p:cSldViewPr snapToGrid="0">
      <p:cViewPr varScale="1">
        <p:scale>
          <a:sx n="46" d="100"/>
          <a:sy n="46" d="100"/>
        </p:scale>
        <p:origin x="43"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éanne Hébert-Haché" userId="0b1b2925-bcd4-4886-89b0-55147dae80ee" providerId="ADAL" clId="{D6B3335D-546F-4B18-A903-B8788B4EFCD1}"/>
    <pc:docChg chg="custSel modSld">
      <pc:chgData name="Andréanne Hébert-Haché" userId="0b1b2925-bcd4-4886-89b0-55147dae80ee" providerId="ADAL" clId="{D6B3335D-546F-4B18-A903-B8788B4EFCD1}" dt="2023-05-25T15:09:30.421" v="233" actId="20577"/>
      <pc:docMkLst>
        <pc:docMk/>
      </pc:docMkLst>
      <pc:sldChg chg="modNotesTx">
        <pc:chgData name="Andréanne Hébert-Haché" userId="0b1b2925-bcd4-4886-89b0-55147dae80ee" providerId="ADAL" clId="{D6B3335D-546F-4B18-A903-B8788B4EFCD1}" dt="2023-05-25T14:31:39.649" v="1" actId="6549"/>
        <pc:sldMkLst>
          <pc:docMk/>
          <pc:sldMk cId="3025607494" sldId="257"/>
        </pc:sldMkLst>
      </pc:sldChg>
      <pc:sldChg chg="modNotesTx">
        <pc:chgData name="Andréanne Hébert-Haché" userId="0b1b2925-bcd4-4886-89b0-55147dae80ee" providerId="ADAL" clId="{D6B3335D-546F-4B18-A903-B8788B4EFCD1}" dt="2023-05-25T14:31:35.163" v="0" actId="6549"/>
        <pc:sldMkLst>
          <pc:docMk/>
          <pc:sldMk cId="865349274" sldId="262"/>
        </pc:sldMkLst>
      </pc:sldChg>
      <pc:sldChg chg="modNotesTx">
        <pc:chgData name="Andréanne Hébert-Haché" userId="0b1b2925-bcd4-4886-89b0-55147dae80ee" providerId="ADAL" clId="{D6B3335D-546F-4B18-A903-B8788B4EFCD1}" dt="2023-05-25T14:31:44.275" v="2" actId="6549"/>
        <pc:sldMkLst>
          <pc:docMk/>
          <pc:sldMk cId="2676229564" sldId="263"/>
        </pc:sldMkLst>
      </pc:sldChg>
      <pc:sldChg chg="addSp delSp modSp mod">
        <pc:chgData name="Andréanne Hébert-Haché" userId="0b1b2925-bcd4-4886-89b0-55147dae80ee" providerId="ADAL" clId="{D6B3335D-546F-4B18-A903-B8788B4EFCD1}" dt="2023-05-25T15:09:30.421" v="233" actId="20577"/>
        <pc:sldMkLst>
          <pc:docMk/>
          <pc:sldMk cId="3223229765" sldId="284"/>
        </pc:sldMkLst>
        <pc:spChg chg="mod">
          <ac:chgData name="Andréanne Hébert-Haché" userId="0b1b2925-bcd4-4886-89b0-55147dae80ee" providerId="ADAL" clId="{D6B3335D-546F-4B18-A903-B8788B4EFCD1}" dt="2023-05-25T15:07:33.445" v="159" actId="20577"/>
          <ac:spMkLst>
            <pc:docMk/>
            <pc:sldMk cId="3223229765" sldId="284"/>
            <ac:spMk id="2" creationId="{D3933343-EDBD-4C87-AD38-A1FD6B817FA8}"/>
          </ac:spMkLst>
        </pc:spChg>
        <pc:spChg chg="mod">
          <ac:chgData name="Andréanne Hébert-Haché" userId="0b1b2925-bcd4-4886-89b0-55147dae80ee" providerId="ADAL" clId="{D6B3335D-546F-4B18-A903-B8788B4EFCD1}" dt="2023-05-25T15:09:30.421" v="233" actId="20577"/>
          <ac:spMkLst>
            <pc:docMk/>
            <pc:sldMk cId="3223229765" sldId="284"/>
            <ac:spMk id="3" creationId="{8CC2E33A-4B3A-4100-B960-3783DA381F6A}"/>
          </ac:spMkLst>
        </pc:spChg>
        <pc:picChg chg="add mod">
          <ac:chgData name="Andréanne Hébert-Haché" userId="0b1b2925-bcd4-4886-89b0-55147dae80ee" providerId="ADAL" clId="{D6B3335D-546F-4B18-A903-B8788B4EFCD1}" dt="2023-05-25T15:09:10.173" v="175" actId="1076"/>
          <ac:picMkLst>
            <pc:docMk/>
            <pc:sldMk cId="3223229765" sldId="284"/>
            <ac:picMk id="7" creationId="{8EA5F9A1-8696-D028-712E-153E3952F26F}"/>
          </ac:picMkLst>
        </pc:picChg>
        <pc:picChg chg="mod">
          <ac:chgData name="Andréanne Hébert-Haché" userId="0b1b2925-bcd4-4886-89b0-55147dae80ee" providerId="ADAL" clId="{D6B3335D-546F-4B18-A903-B8788B4EFCD1}" dt="2023-05-25T15:09:04.625" v="173" actId="1076"/>
          <ac:picMkLst>
            <pc:docMk/>
            <pc:sldMk cId="3223229765" sldId="284"/>
            <ac:picMk id="13" creationId="{24852FB4-AEC6-4E55-A1B7-26FAC7F5FE97}"/>
          </ac:picMkLst>
        </pc:picChg>
        <pc:picChg chg="mod">
          <ac:chgData name="Andréanne Hébert-Haché" userId="0b1b2925-bcd4-4886-89b0-55147dae80ee" providerId="ADAL" clId="{D6B3335D-546F-4B18-A903-B8788B4EFCD1}" dt="2023-05-25T15:09:02.045" v="172" actId="1076"/>
          <ac:picMkLst>
            <pc:docMk/>
            <pc:sldMk cId="3223229765" sldId="284"/>
            <ac:picMk id="15" creationId="{2AA8D1FF-9407-4D4A-B925-94E63D99876C}"/>
          </ac:picMkLst>
        </pc:picChg>
        <pc:picChg chg="mod">
          <ac:chgData name="Andréanne Hébert-Haché" userId="0b1b2925-bcd4-4886-89b0-55147dae80ee" providerId="ADAL" clId="{D6B3335D-546F-4B18-A903-B8788B4EFCD1}" dt="2023-05-25T15:09:08.742" v="174" actId="1076"/>
          <ac:picMkLst>
            <pc:docMk/>
            <pc:sldMk cId="3223229765" sldId="284"/>
            <ac:picMk id="17" creationId="{454CC215-6AEB-4BB5-82F7-4047CBFF617C}"/>
          </ac:picMkLst>
        </pc:picChg>
        <pc:picChg chg="del">
          <ac:chgData name="Andréanne Hébert-Haché" userId="0b1b2925-bcd4-4886-89b0-55147dae80ee" providerId="ADAL" clId="{D6B3335D-546F-4B18-A903-B8788B4EFCD1}" dt="2023-05-25T14:37:18.061" v="13" actId="478"/>
          <ac:picMkLst>
            <pc:docMk/>
            <pc:sldMk cId="3223229765" sldId="284"/>
            <ac:picMk id="18" creationId="{E6DD1DF9-7C3F-4D8D-84AF-092337676687}"/>
          </ac:picMkLst>
        </pc:picChg>
        <pc:picChg chg="del mod">
          <ac:chgData name="Andréanne Hébert-Haché" userId="0b1b2925-bcd4-4886-89b0-55147dae80ee" providerId="ADAL" clId="{D6B3335D-546F-4B18-A903-B8788B4EFCD1}" dt="2023-05-25T15:08:59.918" v="171" actId="478"/>
          <ac:picMkLst>
            <pc:docMk/>
            <pc:sldMk cId="3223229765" sldId="284"/>
            <ac:picMk id="20" creationId="{B8BFDC37-3A45-434F-BE20-B2AE8013DA91}"/>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crammirabel-my.sharepoint.com/personal/cprovost_crammirabel_onmicrosoft_com/Documents/Projets%20recherche/2022-2025-%20R&#233;seau%20essais%20c&#233;pages%20CVQ-CRAM/choix%20c&#233;page%202023/R&#233;sum&#233;%20des%20r&#233;pons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rammirabel-my.sharepoint.com/personal/cprovost_crammirabel_onmicrosoft_com/Documents/Projets%20recherche/2022-2025-%20R&#233;seau%20essais%20c&#233;pages%20CVQ-CRAM/choix%20c&#233;page%202023/R&#233;sum&#233;%20des%20r&#233;pons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crammirabel-my.sharepoint.com/personal/cprovost_crammirabel_onmicrosoft_com/Documents/Projets%20recherche/2022-2025-%20R&#233;seau%20essais%20c&#233;pages%20CVQ-CRAM/choix%20c&#233;page%202023/R&#233;sum&#233;%20des%20r&#233;pons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crammirabel-my.sharepoint.com/personal/cprovost_crammirabel_onmicrosoft_com/Documents/Projets%20recherche/2022-2025-%20R&#233;seau%20essais%20c&#233;pages%20CVQ-CRAM/choix%20c&#233;page%202023/R&#233;sum&#233;%20des%20r&#233;pons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recherche!$C$1</c:f>
              <c:strCache>
                <c:ptCount val="1"/>
                <c:pt idx="0">
                  <c:v>pourcent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381-46C6-A7FE-DFF4BF76C35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381-46C6-A7FE-DFF4BF76C35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381-46C6-A7FE-DFF4BF76C35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381-46C6-A7FE-DFF4BF76C35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381-46C6-A7FE-DFF4BF76C35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381-46C6-A7FE-DFF4BF76C35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A381-46C6-A7FE-DFF4BF76C35C}"/>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A381-46C6-A7FE-DFF4BF76C35C}"/>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A381-46C6-A7FE-DFF4BF76C35C}"/>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A381-46C6-A7FE-DFF4BF76C35C}"/>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A381-46C6-A7FE-DFF4BF76C35C}"/>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A381-46C6-A7FE-DFF4BF76C35C}"/>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A381-46C6-A7FE-DFF4BF76C35C}"/>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A381-46C6-A7FE-DFF4BF76C35C}"/>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A381-46C6-A7FE-DFF4BF76C35C}"/>
              </c:ext>
            </c:extLst>
          </c:dPt>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recherche!$B$2:$B$16</c:f>
              <c:strCache>
                <c:ptCount val="15"/>
                <c:pt idx="0">
                  <c:v>Evangeline</c:v>
                </c:pt>
                <c:pt idx="1">
                  <c:v>Rondo</c:v>
                </c:pt>
                <c:pt idx="2">
                  <c:v>MAVO 98-97-02</c:v>
                </c:pt>
                <c:pt idx="3">
                  <c:v>Chenibec</c:v>
                </c:pt>
                <c:pt idx="4">
                  <c:v>Itasca (MN 1825)</c:v>
                </c:pt>
                <c:pt idx="5">
                  <c:v>Fleurtai</c:v>
                </c:pt>
                <c:pt idx="6">
                  <c:v>MAVO 02-17-01</c:v>
                </c:pt>
                <c:pt idx="7">
                  <c:v>MAVO 02-05-01</c:v>
                </c:pt>
                <c:pt idx="8">
                  <c:v>Juneaudor précoce</c:v>
                </c:pt>
                <c:pt idx="9">
                  <c:v>ES 10-18-14</c:v>
                </c:pt>
                <c:pt idx="10">
                  <c:v>Clarion (MN1220)</c:v>
                </c:pt>
                <c:pt idx="11">
                  <c:v>Soreli B</c:v>
                </c:pt>
                <c:pt idx="12">
                  <c:v>Gewurztraminer RJ</c:v>
                </c:pt>
                <c:pt idx="13">
                  <c:v>MAVO 99-13-02</c:v>
                </c:pt>
                <c:pt idx="14">
                  <c:v>Autre (veuillez préciser)</c:v>
                </c:pt>
              </c:strCache>
            </c:strRef>
          </c:cat>
          <c:val>
            <c:numRef>
              <c:f>recherche!$C$2:$C$16</c:f>
              <c:numCache>
                <c:formatCode>0.00%</c:formatCode>
                <c:ptCount val="15"/>
                <c:pt idx="0">
                  <c:v>0.88890000000000002</c:v>
                </c:pt>
                <c:pt idx="1">
                  <c:v>0.66670000000000007</c:v>
                </c:pt>
                <c:pt idx="2">
                  <c:v>0.55559999999999998</c:v>
                </c:pt>
                <c:pt idx="3">
                  <c:v>0.55559999999999998</c:v>
                </c:pt>
                <c:pt idx="4">
                  <c:v>0.44440000000000002</c:v>
                </c:pt>
                <c:pt idx="5">
                  <c:v>0.44440000000000002</c:v>
                </c:pt>
                <c:pt idx="6">
                  <c:v>0.33329999999999999</c:v>
                </c:pt>
                <c:pt idx="7">
                  <c:v>0.33329999999999999</c:v>
                </c:pt>
                <c:pt idx="8">
                  <c:v>0.33329999999999999</c:v>
                </c:pt>
                <c:pt idx="9">
                  <c:v>0.33329999999999999</c:v>
                </c:pt>
                <c:pt idx="10">
                  <c:v>0.33329999999999999</c:v>
                </c:pt>
                <c:pt idx="11">
                  <c:v>0.22220000000000001</c:v>
                </c:pt>
                <c:pt idx="12">
                  <c:v>0.22220000000000001</c:v>
                </c:pt>
                <c:pt idx="13">
                  <c:v>0.1111</c:v>
                </c:pt>
              </c:numCache>
            </c:numRef>
          </c:val>
          <c:extLst>
            <c:ext xmlns:c16="http://schemas.microsoft.com/office/drawing/2014/chart" uri="{C3380CC4-5D6E-409C-BE32-E72D297353CC}">
              <c16:uniqueId val="{0000001E-A381-46C6-A7FE-DFF4BF76C35C}"/>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56401700081427508"/>
          <c:y val="0.14286497228574319"/>
          <c:w val="0.40540210433393198"/>
          <c:h val="0.80190505656703071"/>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ysClr val="windowText" lastClr="000000"/>
          </a:solidFill>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5F5-404F-A437-F39D453BBA0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5F5-404F-A437-F39D453BBA0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5F5-404F-A437-F39D453BBA0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5F5-404F-A437-F39D453BBA0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5F5-404F-A437-F39D453BBA0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35F5-404F-A437-F39D453BBA0A}"/>
              </c:ext>
            </c:extLst>
          </c:dPt>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recherche!$B$18:$B$23</c:f>
              <c:strCache>
                <c:ptCount val="6"/>
                <c:pt idx="0">
                  <c:v>Solaris B</c:v>
                </c:pt>
                <c:pt idx="1">
                  <c:v>Saint-Laurent</c:v>
                </c:pt>
                <c:pt idx="2">
                  <c:v>Bacchus blanc</c:v>
                </c:pt>
                <c:pt idx="3">
                  <c:v>Manzoni Bianco</c:v>
                </c:pt>
                <c:pt idx="4">
                  <c:v>Panonia</c:v>
                </c:pt>
                <c:pt idx="5">
                  <c:v>Prinzipal</c:v>
                </c:pt>
              </c:strCache>
            </c:strRef>
          </c:cat>
          <c:val>
            <c:numRef>
              <c:f>recherche!$C$18:$C$23</c:f>
              <c:numCache>
                <c:formatCode>0.00%</c:formatCode>
                <c:ptCount val="6"/>
                <c:pt idx="0">
                  <c:v>0.77780000000000005</c:v>
                </c:pt>
                <c:pt idx="1">
                  <c:v>0.44440000000000002</c:v>
                </c:pt>
                <c:pt idx="2">
                  <c:v>0.22220000000000001</c:v>
                </c:pt>
                <c:pt idx="3">
                  <c:v>0.22220000000000001</c:v>
                </c:pt>
                <c:pt idx="4">
                  <c:v>0.22220000000000001</c:v>
                </c:pt>
                <c:pt idx="5">
                  <c:v>0.1111</c:v>
                </c:pt>
              </c:numCache>
            </c:numRef>
          </c:val>
          <c:extLst>
            <c:ext xmlns:c16="http://schemas.microsoft.com/office/drawing/2014/chart" uri="{C3380CC4-5D6E-409C-BE32-E72D297353CC}">
              <c16:uniqueId val="{0000000C-35F5-404F-A437-F39D453BBA0A}"/>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2849884931022382"/>
          <c:y val="0.29910609132453164"/>
          <c:w val="0.30791489231465052"/>
          <c:h val="0.54325122196116382"/>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ysClr val="windowText" lastClr="000000"/>
          </a:solidFill>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878-4564-B628-D0CE5C41B71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878-4564-B628-D0CE5C41B71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878-4564-B628-D0CE5C41B71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878-4564-B628-D0CE5C41B71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878-4564-B628-D0CE5C41B713}"/>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878-4564-B628-D0CE5C41B713}"/>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878-4564-B628-D0CE5C41B713}"/>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F878-4564-B628-D0CE5C41B713}"/>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F878-4564-B628-D0CE5C41B713}"/>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F878-4564-B628-D0CE5C41B713}"/>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F878-4564-B628-D0CE5C41B713}"/>
              </c:ext>
            </c:extLst>
          </c:dPt>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recherche!$B$25:$B$35</c:f>
              <c:strCache>
                <c:ptCount val="11"/>
                <c:pt idx="0">
                  <c:v>Villaris</c:v>
                </c:pt>
                <c:pt idx="1">
                  <c:v>Cabernet noir</c:v>
                </c:pt>
                <c:pt idx="2">
                  <c:v>Pinotin N</c:v>
                </c:pt>
                <c:pt idx="3">
                  <c:v>Triomphe d'Alsace</c:v>
                </c:pt>
                <c:pt idx="4">
                  <c:v>Cal 6-04</c:v>
                </c:pt>
                <c:pt idx="5">
                  <c:v>Charmont</c:v>
                </c:pt>
                <c:pt idx="6">
                  <c:v>Kozmopolita</c:v>
                </c:pt>
                <c:pt idx="7">
                  <c:v>Vinett</c:v>
                </c:pt>
                <c:pt idx="8">
                  <c:v>Cabernet Cortis N</c:v>
                </c:pt>
                <c:pt idx="9">
                  <c:v>Helois</c:v>
                </c:pt>
                <c:pt idx="10">
                  <c:v>Medina</c:v>
                </c:pt>
              </c:strCache>
            </c:strRef>
          </c:cat>
          <c:val>
            <c:numRef>
              <c:f>recherche!$C$25:$C$35</c:f>
              <c:numCache>
                <c:formatCode>0.00%</c:formatCode>
                <c:ptCount val="11"/>
                <c:pt idx="0">
                  <c:v>0.21052631578947367</c:v>
                </c:pt>
                <c:pt idx="1">
                  <c:v>0.15789473684210525</c:v>
                </c:pt>
                <c:pt idx="2">
                  <c:v>0.15789473684210525</c:v>
                </c:pt>
                <c:pt idx="3">
                  <c:v>0.10526315789473684</c:v>
                </c:pt>
                <c:pt idx="4">
                  <c:v>5.2631578947368418E-2</c:v>
                </c:pt>
                <c:pt idx="5">
                  <c:v>5.2631578947368418E-2</c:v>
                </c:pt>
                <c:pt idx="6">
                  <c:v>5.2631578947368418E-2</c:v>
                </c:pt>
                <c:pt idx="7">
                  <c:v>5.2631578947368418E-2</c:v>
                </c:pt>
                <c:pt idx="8">
                  <c:v>5.2631578947368418E-2</c:v>
                </c:pt>
                <c:pt idx="9">
                  <c:v>5.2631578947368418E-2</c:v>
                </c:pt>
                <c:pt idx="10">
                  <c:v>5.2631578947368418E-2</c:v>
                </c:pt>
              </c:numCache>
            </c:numRef>
          </c:val>
          <c:extLst>
            <c:ext xmlns:c16="http://schemas.microsoft.com/office/drawing/2014/chart" uri="{C3380CC4-5D6E-409C-BE32-E72D297353CC}">
              <c16:uniqueId val="{00000016-F878-4564-B628-D0CE5C41B71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3519746269781308"/>
          <c:y val="0.16362926509186351"/>
          <c:w val="0.35407083067211892"/>
          <c:h val="0.77097769028871388"/>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ysClr val="windowText" lastClr="000000"/>
          </a:solidFill>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426-4E03-AD81-74A9EEFFE03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426-4E03-AD81-74A9EEFFE03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426-4E03-AD81-74A9EEFFE03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426-4E03-AD81-74A9EEFFE03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426-4E03-AD81-74A9EEFFE03B}"/>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426-4E03-AD81-74A9EEFFE03B}"/>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426-4E03-AD81-74A9EEFFE03B}"/>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426-4E03-AD81-74A9EEFFE03B}"/>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1426-4E03-AD81-74A9EEFFE03B}"/>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1426-4E03-AD81-74A9EEFFE03B}"/>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1426-4E03-AD81-74A9EEFFE03B}"/>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1426-4E03-AD81-74A9EEFFE03B}"/>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1426-4E03-AD81-74A9EEFFE03B}"/>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1426-4E03-AD81-74A9EEFFE03B}"/>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1426-4E03-AD81-74A9EEFFE03B}"/>
              </c:ext>
            </c:extLst>
          </c:dPt>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recherche!$B$38:$B$52</c:f>
              <c:strCache>
                <c:ptCount val="15"/>
                <c:pt idx="0">
                  <c:v>3159-2-12-B</c:v>
                </c:pt>
                <c:pt idx="1">
                  <c:v>Aromera</c:v>
                </c:pt>
                <c:pt idx="2">
                  <c:v>Sauvignac</c:v>
                </c:pt>
                <c:pt idx="3">
                  <c:v>Allegro</c:v>
                </c:pt>
                <c:pt idx="4">
                  <c:v>3197-81 B</c:v>
                </c:pt>
                <c:pt idx="5">
                  <c:v>Hibernal//Geisenhiem 322</c:v>
                </c:pt>
                <c:pt idx="6">
                  <c:v>Luminan B</c:v>
                </c:pt>
                <c:pt idx="7">
                  <c:v>Souvignier Gris B</c:v>
                </c:pt>
                <c:pt idx="8">
                  <c:v>Valvin Muscat</c:v>
                </c:pt>
                <c:pt idx="9">
                  <c:v>Arandell</c:v>
                </c:pt>
                <c:pt idx="10">
                  <c:v>Baron</c:v>
                </c:pt>
                <c:pt idx="11">
                  <c:v>Cal 1-22</c:v>
                </c:pt>
                <c:pt idx="12">
                  <c:v>Johanniter</c:v>
                </c:pt>
                <c:pt idx="13">
                  <c:v>Noiret</c:v>
                </c:pt>
                <c:pt idx="14">
                  <c:v>Reberger</c:v>
                </c:pt>
              </c:strCache>
            </c:strRef>
          </c:cat>
          <c:val>
            <c:numRef>
              <c:f>recherche!$C$38:$C$52</c:f>
              <c:numCache>
                <c:formatCode>0.00%</c:formatCode>
                <c:ptCount val="15"/>
                <c:pt idx="0">
                  <c:v>0.10526315789473684</c:v>
                </c:pt>
                <c:pt idx="1">
                  <c:v>0.10526315789473684</c:v>
                </c:pt>
                <c:pt idx="2">
                  <c:v>0.10526315789473684</c:v>
                </c:pt>
                <c:pt idx="3">
                  <c:v>0.10526315789473684</c:v>
                </c:pt>
                <c:pt idx="4">
                  <c:v>5.2631578947368418E-2</c:v>
                </c:pt>
                <c:pt idx="5">
                  <c:v>5.2631578947368418E-2</c:v>
                </c:pt>
                <c:pt idx="6">
                  <c:v>5.2631578947368418E-2</c:v>
                </c:pt>
                <c:pt idx="7">
                  <c:v>5.2631578947368418E-2</c:v>
                </c:pt>
                <c:pt idx="8">
                  <c:v>5.2631578947368418E-2</c:v>
                </c:pt>
                <c:pt idx="9">
                  <c:v>5.2631578947368418E-2</c:v>
                </c:pt>
                <c:pt idx="10">
                  <c:v>5.2631578947368418E-2</c:v>
                </c:pt>
                <c:pt idx="11">
                  <c:v>5.2631578947368418E-2</c:v>
                </c:pt>
                <c:pt idx="12">
                  <c:v>5.2631578947368418E-2</c:v>
                </c:pt>
                <c:pt idx="13">
                  <c:v>5.2631578947368418E-2</c:v>
                </c:pt>
                <c:pt idx="14">
                  <c:v>5.2631578947368418E-2</c:v>
                </c:pt>
              </c:numCache>
            </c:numRef>
          </c:val>
          <c:extLst>
            <c:ext xmlns:c16="http://schemas.microsoft.com/office/drawing/2014/chart" uri="{C3380CC4-5D6E-409C-BE32-E72D297353CC}">
              <c16:uniqueId val="{0000001E-1426-4E03-AD81-74A9EEFFE03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0537174390963877"/>
          <c:y val="0.10359401350703414"/>
          <c:w val="0.39462824170989702"/>
          <c:h val="0.85705619368625818"/>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ysClr val="windowText" lastClr="000000"/>
          </a:solidFill>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3BF9EA-3A8C-413F-8C4E-AFCFB0550461}"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fr-CA"/>
        </a:p>
      </dgm:t>
    </dgm:pt>
    <dgm:pt modelId="{02602CE9-FC9C-4DF8-8104-389164E41B12}">
      <dgm:prSet phldrT="[Text]"/>
      <dgm:spPr/>
      <dgm:t>
        <a:bodyPr/>
        <a:lstStyle/>
        <a:p>
          <a:r>
            <a:rPr lang="fr-CA" dirty="0" err="1"/>
            <a:t>Climate</a:t>
          </a:r>
          <a:r>
            <a:rPr lang="fr-CA" dirty="0"/>
            <a:t> changes in the </a:t>
          </a:r>
          <a:r>
            <a:rPr lang="fr-CA" dirty="0" err="1"/>
            <a:t>Quebec</a:t>
          </a:r>
          <a:r>
            <a:rPr lang="fr-CA" dirty="0"/>
            <a:t> </a:t>
          </a:r>
          <a:r>
            <a:rPr lang="fr-CA" dirty="0" err="1"/>
            <a:t>vineyards</a:t>
          </a:r>
          <a:endParaRPr lang="fr-CA" dirty="0"/>
        </a:p>
      </dgm:t>
    </dgm:pt>
    <dgm:pt modelId="{765DB2D5-5DC2-4ABB-B5C9-6F23BB6E867B}" type="parTrans" cxnId="{B5E9FD32-3BBC-4E98-9A87-BFB205B1B63F}">
      <dgm:prSet/>
      <dgm:spPr/>
      <dgm:t>
        <a:bodyPr/>
        <a:lstStyle/>
        <a:p>
          <a:endParaRPr lang="fr-CA"/>
        </a:p>
      </dgm:t>
    </dgm:pt>
    <dgm:pt modelId="{30CBF355-3BEE-43D8-867F-511DE4DDF5B3}" type="sibTrans" cxnId="{B5E9FD32-3BBC-4E98-9A87-BFB205B1B63F}">
      <dgm:prSet/>
      <dgm:spPr/>
      <dgm:t>
        <a:bodyPr/>
        <a:lstStyle/>
        <a:p>
          <a:endParaRPr lang="fr-CA"/>
        </a:p>
      </dgm:t>
    </dgm:pt>
    <dgm:pt modelId="{763C3BBD-8FC5-4EBD-A247-D9B59DBC0A8E}">
      <dgm:prSet phldrT="[Text]"/>
      <dgm:spPr/>
      <dgm:t>
        <a:bodyPr/>
        <a:lstStyle/>
        <a:p>
          <a:r>
            <a:rPr lang="fr-CA" dirty="0" err="1"/>
            <a:t>Context</a:t>
          </a:r>
          <a:r>
            <a:rPr lang="fr-CA" dirty="0"/>
            <a:t> of the </a:t>
          </a:r>
          <a:r>
            <a:rPr lang="fr-CA" dirty="0" err="1"/>
            <a:t>upcoming</a:t>
          </a:r>
          <a:r>
            <a:rPr lang="fr-CA" dirty="0"/>
            <a:t> </a:t>
          </a:r>
          <a:r>
            <a:rPr lang="fr-CA" dirty="0" err="1"/>
            <a:t>research</a:t>
          </a:r>
          <a:r>
            <a:rPr lang="fr-CA" dirty="0"/>
            <a:t> </a:t>
          </a:r>
          <a:r>
            <a:rPr lang="fr-CA" dirty="0" err="1"/>
            <a:t>project</a:t>
          </a:r>
          <a:endParaRPr lang="fr-CA" dirty="0"/>
        </a:p>
      </dgm:t>
    </dgm:pt>
    <dgm:pt modelId="{66A851BA-329A-4064-98EE-F00E22BC44C7}" type="parTrans" cxnId="{4F518777-D0F8-42B7-AB70-023D92D645A7}">
      <dgm:prSet/>
      <dgm:spPr/>
      <dgm:t>
        <a:bodyPr/>
        <a:lstStyle/>
        <a:p>
          <a:endParaRPr lang="fr-CA"/>
        </a:p>
      </dgm:t>
    </dgm:pt>
    <dgm:pt modelId="{010C6B24-B038-4434-958D-89ECD1E04981}" type="sibTrans" cxnId="{4F518777-D0F8-42B7-AB70-023D92D645A7}">
      <dgm:prSet/>
      <dgm:spPr/>
      <dgm:t>
        <a:bodyPr/>
        <a:lstStyle/>
        <a:p>
          <a:endParaRPr lang="fr-CA"/>
        </a:p>
      </dgm:t>
    </dgm:pt>
    <dgm:pt modelId="{8957DD34-E0F2-4F4E-A56F-C2735EDAFC9A}">
      <dgm:prSet phldrT="[Text]"/>
      <dgm:spPr/>
      <dgm:t>
        <a:bodyPr/>
        <a:lstStyle/>
        <a:p>
          <a:r>
            <a:rPr lang="fr-CA" dirty="0" err="1"/>
            <a:t>Decision-making</a:t>
          </a:r>
          <a:r>
            <a:rPr lang="fr-CA" dirty="0"/>
            <a:t> process</a:t>
          </a:r>
        </a:p>
      </dgm:t>
    </dgm:pt>
    <dgm:pt modelId="{9CC5A48B-B40C-4889-BEBB-70066AD34906}" type="parTrans" cxnId="{2FF6E793-E9CB-4F9B-8101-B820F17D84EC}">
      <dgm:prSet/>
      <dgm:spPr/>
      <dgm:t>
        <a:bodyPr/>
        <a:lstStyle/>
        <a:p>
          <a:endParaRPr lang="fr-CA"/>
        </a:p>
      </dgm:t>
    </dgm:pt>
    <dgm:pt modelId="{F7A754C5-964A-464A-98EB-8CC386C302E6}" type="sibTrans" cxnId="{2FF6E793-E9CB-4F9B-8101-B820F17D84EC}">
      <dgm:prSet/>
      <dgm:spPr/>
      <dgm:t>
        <a:bodyPr/>
        <a:lstStyle/>
        <a:p>
          <a:endParaRPr lang="fr-CA"/>
        </a:p>
      </dgm:t>
    </dgm:pt>
    <dgm:pt modelId="{8B39BBEB-F0A6-4E86-993A-CB6182B39FF8}">
      <dgm:prSet phldrT="[Text]"/>
      <dgm:spPr/>
      <dgm:t>
        <a:bodyPr/>
        <a:lstStyle/>
        <a:p>
          <a:r>
            <a:rPr lang="fr-CA"/>
            <a:t>New cultivar selection criteria</a:t>
          </a:r>
          <a:endParaRPr lang="fr-CA" dirty="0"/>
        </a:p>
      </dgm:t>
    </dgm:pt>
    <dgm:pt modelId="{77A79947-0BFD-4059-9ED5-888D109746FA}" type="parTrans" cxnId="{74BD4CD1-682B-43BD-B1C7-3CDF359A2C14}">
      <dgm:prSet/>
      <dgm:spPr/>
      <dgm:t>
        <a:bodyPr/>
        <a:lstStyle/>
        <a:p>
          <a:endParaRPr lang="fr-CA"/>
        </a:p>
      </dgm:t>
    </dgm:pt>
    <dgm:pt modelId="{3ABECEFD-12BE-44C0-9238-3EC472E8CB32}" type="sibTrans" cxnId="{74BD4CD1-682B-43BD-B1C7-3CDF359A2C14}">
      <dgm:prSet/>
      <dgm:spPr/>
      <dgm:t>
        <a:bodyPr/>
        <a:lstStyle/>
        <a:p>
          <a:endParaRPr lang="fr-CA"/>
        </a:p>
      </dgm:t>
    </dgm:pt>
    <dgm:pt modelId="{2FEE5133-5CDF-4593-8CB1-CD9B1E2FF50D}">
      <dgm:prSet phldrT="[Text]"/>
      <dgm:spPr/>
      <dgm:t>
        <a:bodyPr/>
        <a:lstStyle/>
        <a:p>
          <a:r>
            <a:rPr lang="fr-CA" dirty="0"/>
            <a:t>Data collection and timelines</a:t>
          </a:r>
        </a:p>
      </dgm:t>
    </dgm:pt>
    <dgm:pt modelId="{626C9118-2F7B-42BD-9844-F8A7E1D2C7CE}" type="parTrans" cxnId="{1576A68A-2975-46CF-916B-98662F57B14F}">
      <dgm:prSet/>
      <dgm:spPr/>
      <dgm:t>
        <a:bodyPr/>
        <a:lstStyle/>
        <a:p>
          <a:endParaRPr lang="fr-CA"/>
        </a:p>
      </dgm:t>
    </dgm:pt>
    <dgm:pt modelId="{E6BE1BAA-9909-4F8A-AD15-60EEC9480D29}" type="sibTrans" cxnId="{1576A68A-2975-46CF-916B-98662F57B14F}">
      <dgm:prSet/>
      <dgm:spPr/>
      <dgm:t>
        <a:bodyPr/>
        <a:lstStyle/>
        <a:p>
          <a:endParaRPr lang="fr-CA"/>
        </a:p>
      </dgm:t>
    </dgm:pt>
    <dgm:pt modelId="{83900147-ED31-4142-BDBE-B5B222DC40E1}">
      <dgm:prSet phldrT="[Text]"/>
      <dgm:spPr/>
    </dgm:pt>
    <dgm:pt modelId="{E8BCCDE5-6D34-49EC-B96C-17D75C834694}" type="parTrans" cxnId="{586FB27F-9C2F-4093-A108-B2CE2FD07D04}">
      <dgm:prSet/>
      <dgm:spPr/>
      <dgm:t>
        <a:bodyPr/>
        <a:lstStyle/>
        <a:p>
          <a:endParaRPr lang="fr-CA"/>
        </a:p>
      </dgm:t>
    </dgm:pt>
    <dgm:pt modelId="{8418D49E-E88F-419C-A05B-F8844A3CDB0F}" type="sibTrans" cxnId="{586FB27F-9C2F-4093-A108-B2CE2FD07D04}">
      <dgm:prSet/>
      <dgm:spPr/>
      <dgm:t>
        <a:bodyPr/>
        <a:lstStyle/>
        <a:p>
          <a:endParaRPr lang="fr-CA"/>
        </a:p>
      </dgm:t>
    </dgm:pt>
    <dgm:pt modelId="{6105912A-CE67-42D7-A69E-BC6B7DD852F8}" type="pres">
      <dgm:prSet presAssocID="{3D3BF9EA-3A8C-413F-8C4E-AFCFB0550461}" presName="outerComposite" presStyleCnt="0">
        <dgm:presLayoutVars>
          <dgm:chMax val="5"/>
          <dgm:dir/>
          <dgm:resizeHandles val="exact"/>
        </dgm:presLayoutVars>
      </dgm:prSet>
      <dgm:spPr/>
    </dgm:pt>
    <dgm:pt modelId="{B590F49E-24F0-4B35-9842-A930F1654D45}" type="pres">
      <dgm:prSet presAssocID="{3D3BF9EA-3A8C-413F-8C4E-AFCFB0550461}" presName="dummyMaxCanvas" presStyleCnt="0">
        <dgm:presLayoutVars/>
      </dgm:prSet>
      <dgm:spPr/>
    </dgm:pt>
    <dgm:pt modelId="{361B419C-A073-4014-8BF5-D751EB971074}" type="pres">
      <dgm:prSet presAssocID="{3D3BF9EA-3A8C-413F-8C4E-AFCFB0550461}" presName="FiveNodes_1" presStyleLbl="node1" presStyleIdx="0" presStyleCnt="5">
        <dgm:presLayoutVars>
          <dgm:bulletEnabled val="1"/>
        </dgm:presLayoutVars>
      </dgm:prSet>
      <dgm:spPr/>
    </dgm:pt>
    <dgm:pt modelId="{855ADBE7-D34D-4E0B-877C-D2EC1F13913E}" type="pres">
      <dgm:prSet presAssocID="{3D3BF9EA-3A8C-413F-8C4E-AFCFB0550461}" presName="FiveNodes_2" presStyleLbl="node1" presStyleIdx="1" presStyleCnt="5">
        <dgm:presLayoutVars>
          <dgm:bulletEnabled val="1"/>
        </dgm:presLayoutVars>
      </dgm:prSet>
      <dgm:spPr/>
    </dgm:pt>
    <dgm:pt modelId="{71F911D9-BABF-4EF0-BC34-29C6ED54AE92}" type="pres">
      <dgm:prSet presAssocID="{3D3BF9EA-3A8C-413F-8C4E-AFCFB0550461}" presName="FiveNodes_3" presStyleLbl="node1" presStyleIdx="2" presStyleCnt="5">
        <dgm:presLayoutVars>
          <dgm:bulletEnabled val="1"/>
        </dgm:presLayoutVars>
      </dgm:prSet>
      <dgm:spPr/>
    </dgm:pt>
    <dgm:pt modelId="{C2A1885E-500F-4437-BBF0-A773C7F9C243}" type="pres">
      <dgm:prSet presAssocID="{3D3BF9EA-3A8C-413F-8C4E-AFCFB0550461}" presName="FiveNodes_4" presStyleLbl="node1" presStyleIdx="3" presStyleCnt="5">
        <dgm:presLayoutVars>
          <dgm:bulletEnabled val="1"/>
        </dgm:presLayoutVars>
      </dgm:prSet>
      <dgm:spPr/>
    </dgm:pt>
    <dgm:pt modelId="{FDCDE9FA-2C2E-4EE2-A8A1-7DB7FD087DC4}" type="pres">
      <dgm:prSet presAssocID="{3D3BF9EA-3A8C-413F-8C4E-AFCFB0550461}" presName="FiveNodes_5" presStyleLbl="node1" presStyleIdx="4" presStyleCnt="5">
        <dgm:presLayoutVars>
          <dgm:bulletEnabled val="1"/>
        </dgm:presLayoutVars>
      </dgm:prSet>
      <dgm:spPr/>
    </dgm:pt>
    <dgm:pt modelId="{672AA4A5-1AEC-44AA-9F3E-BFCA4977BC62}" type="pres">
      <dgm:prSet presAssocID="{3D3BF9EA-3A8C-413F-8C4E-AFCFB0550461}" presName="FiveConn_1-2" presStyleLbl="fgAccFollowNode1" presStyleIdx="0" presStyleCnt="4">
        <dgm:presLayoutVars>
          <dgm:bulletEnabled val="1"/>
        </dgm:presLayoutVars>
      </dgm:prSet>
      <dgm:spPr/>
    </dgm:pt>
    <dgm:pt modelId="{19840F74-B126-4227-B536-66CEBC5E185C}" type="pres">
      <dgm:prSet presAssocID="{3D3BF9EA-3A8C-413F-8C4E-AFCFB0550461}" presName="FiveConn_2-3" presStyleLbl="fgAccFollowNode1" presStyleIdx="1" presStyleCnt="4">
        <dgm:presLayoutVars>
          <dgm:bulletEnabled val="1"/>
        </dgm:presLayoutVars>
      </dgm:prSet>
      <dgm:spPr/>
    </dgm:pt>
    <dgm:pt modelId="{C53259F1-39B8-4631-B358-4079EFAF172A}" type="pres">
      <dgm:prSet presAssocID="{3D3BF9EA-3A8C-413F-8C4E-AFCFB0550461}" presName="FiveConn_3-4" presStyleLbl="fgAccFollowNode1" presStyleIdx="2" presStyleCnt="4">
        <dgm:presLayoutVars>
          <dgm:bulletEnabled val="1"/>
        </dgm:presLayoutVars>
      </dgm:prSet>
      <dgm:spPr/>
    </dgm:pt>
    <dgm:pt modelId="{3349CB62-6ECD-433D-8A49-CC17A25E8983}" type="pres">
      <dgm:prSet presAssocID="{3D3BF9EA-3A8C-413F-8C4E-AFCFB0550461}" presName="FiveConn_4-5" presStyleLbl="fgAccFollowNode1" presStyleIdx="3" presStyleCnt="4">
        <dgm:presLayoutVars>
          <dgm:bulletEnabled val="1"/>
        </dgm:presLayoutVars>
      </dgm:prSet>
      <dgm:spPr/>
    </dgm:pt>
    <dgm:pt modelId="{F3B03CB3-0A3D-4F55-97AB-A81C48F1ECF4}" type="pres">
      <dgm:prSet presAssocID="{3D3BF9EA-3A8C-413F-8C4E-AFCFB0550461}" presName="FiveNodes_1_text" presStyleLbl="node1" presStyleIdx="4" presStyleCnt="5">
        <dgm:presLayoutVars>
          <dgm:bulletEnabled val="1"/>
        </dgm:presLayoutVars>
      </dgm:prSet>
      <dgm:spPr/>
    </dgm:pt>
    <dgm:pt modelId="{421E405C-B4BF-485B-8FA3-1208F7743125}" type="pres">
      <dgm:prSet presAssocID="{3D3BF9EA-3A8C-413F-8C4E-AFCFB0550461}" presName="FiveNodes_2_text" presStyleLbl="node1" presStyleIdx="4" presStyleCnt="5">
        <dgm:presLayoutVars>
          <dgm:bulletEnabled val="1"/>
        </dgm:presLayoutVars>
      </dgm:prSet>
      <dgm:spPr/>
    </dgm:pt>
    <dgm:pt modelId="{847056E3-BC4E-4A28-BA2C-384261D99DD5}" type="pres">
      <dgm:prSet presAssocID="{3D3BF9EA-3A8C-413F-8C4E-AFCFB0550461}" presName="FiveNodes_3_text" presStyleLbl="node1" presStyleIdx="4" presStyleCnt="5">
        <dgm:presLayoutVars>
          <dgm:bulletEnabled val="1"/>
        </dgm:presLayoutVars>
      </dgm:prSet>
      <dgm:spPr/>
    </dgm:pt>
    <dgm:pt modelId="{C525AAB1-2B9B-442F-AD15-C88A2ED64524}" type="pres">
      <dgm:prSet presAssocID="{3D3BF9EA-3A8C-413F-8C4E-AFCFB0550461}" presName="FiveNodes_4_text" presStyleLbl="node1" presStyleIdx="4" presStyleCnt="5">
        <dgm:presLayoutVars>
          <dgm:bulletEnabled val="1"/>
        </dgm:presLayoutVars>
      </dgm:prSet>
      <dgm:spPr/>
    </dgm:pt>
    <dgm:pt modelId="{23BA5F6E-CDD2-40CD-986C-F1ADE782AC61}" type="pres">
      <dgm:prSet presAssocID="{3D3BF9EA-3A8C-413F-8C4E-AFCFB0550461}" presName="FiveNodes_5_text" presStyleLbl="node1" presStyleIdx="4" presStyleCnt="5">
        <dgm:presLayoutVars>
          <dgm:bulletEnabled val="1"/>
        </dgm:presLayoutVars>
      </dgm:prSet>
      <dgm:spPr/>
    </dgm:pt>
  </dgm:ptLst>
  <dgm:cxnLst>
    <dgm:cxn modelId="{73777902-4424-48D1-805E-546E6633009C}" type="presOf" srcId="{8B39BBEB-F0A6-4E86-993A-CB6182B39FF8}" destId="{C2A1885E-500F-4437-BBF0-A773C7F9C243}" srcOrd="0" destOrd="0" presId="urn:microsoft.com/office/officeart/2005/8/layout/vProcess5"/>
    <dgm:cxn modelId="{64DE1F25-353C-409C-AE15-FD2691B9610E}" type="presOf" srcId="{30CBF355-3BEE-43D8-867F-511DE4DDF5B3}" destId="{672AA4A5-1AEC-44AA-9F3E-BFCA4977BC62}" srcOrd="0" destOrd="0" presId="urn:microsoft.com/office/officeart/2005/8/layout/vProcess5"/>
    <dgm:cxn modelId="{B5E9FD32-3BBC-4E98-9A87-BFB205B1B63F}" srcId="{3D3BF9EA-3A8C-413F-8C4E-AFCFB0550461}" destId="{02602CE9-FC9C-4DF8-8104-389164E41B12}" srcOrd="0" destOrd="0" parTransId="{765DB2D5-5DC2-4ABB-B5C9-6F23BB6E867B}" sibTransId="{30CBF355-3BEE-43D8-867F-511DE4DDF5B3}"/>
    <dgm:cxn modelId="{D059B535-1107-4901-8385-4CC926A0C18A}" type="presOf" srcId="{010C6B24-B038-4434-958D-89ECD1E04981}" destId="{19840F74-B126-4227-B536-66CEBC5E185C}" srcOrd="0" destOrd="0" presId="urn:microsoft.com/office/officeart/2005/8/layout/vProcess5"/>
    <dgm:cxn modelId="{B7DD9E74-4F11-46EA-B74D-A765E7B13048}" type="presOf" srcId="{3D3BF9EA-3A8C-413F-8C4E-AFCFB0550461}" destId="{6105912A-CE67-42D7-A69E-BC6B7DD852F8}" srcOrd="0" destOrd="0" presId="urn:microsoft.com/office/officeart/2005/8/layout/vProcess5"/>
    <dgm:cxn modelId="{4F518777-D0F8-42B7-AB70-023D92D645A7}" srcId="{3D3BF9EA-3A8C-413F-8C4E-AFCFB0550461}" destId="{763C3BBD-8FC5-4EBD-A247-D9B59DBC0A8E}" srcOrd="1" destOrd="0" parTransId="{66A851BA-329A-4064-98EE-F00E22BC44C7}" sibTransId="{010C6B24-B038-4434-958D-89ECD1E04981}"/>
    <dgm:cxn modelId="{586FB27F-9C2F-4093-A108-B2CE2FD07D04}" srcId="{3D3BF9EA-3A8C-413F-8C4E-AFCFB0550461}" destId="{83900147-ED31-4142-BDBE-B5B222DC40E1}" srcOrd="5" destOrd="0" parTransId="{E8BCCDE5-6D34-49EC-B96C-17D75C834694}" sibTransId="{8418D49E-E88F-419C-A05B-F8844A3CDB0F}"/>
    <dgm:cxn modelId="{E8508C82-FCA8-48A3-B380-D79D47E9FB0E}" type="presOf" srcId="{8957DD34-E0F2-4F4E-A56F-C2735EDAFC9A}" destId="{71F911D9-BABF-4EF0-BC34-29C6ED54AE92}" srcOrd="0" destOrd="0" presId="urn:microsoft.com/office/officeart/2005/8/layout/vProcess5"/>
    <dgm:cxn modelId="{1576A68A-2975-46CF-916B-98662F57B14F}" srcId="{3D3BF9EA-3A8C-413F-8C4E-AFCFB0550461}" destId="{2FEE5133-5CDF-4593-8CB1-CD9B1E2FF50D}" srcOrd="4" destOrd="0" parTransId="{626C9118-2F7B-42BD-9844-F8A7E1D2C7CE}" sibTransId="{E6BE1BAA-9909-4F8A-AD15-60EEC9480D29}"/>
    <dgm:cxn modelId="{9312C18D-0166-4CB3-9B0F-606BBB852863}" type="presOf" srcId="{8B39BBEB-F0A6-4E86-993A-CB6182B39FF8}" destId="{C525AAB1-2B9B-442F-AD15-C88A2ED64524}" srcOrd="1" destOrd="0" presId="urn:microsoft.com/office/officeart/2005/8/layout/vProcess5"/>
    <dgm:cxn modelId="{6BE9518E-4546-4240-A0C1-062BBAFC8294}" type="presOf" srcId="{02602CE9-FC9C-4DF8-8104-389164E41B12}" destId="{F3B03CB3-0A3D-4F55-97AB-A81C48F1ECF4}" srcOrd="1" destOrd="0" presId="urn:microsoft.com/office/officeart/2005/8/layout/vProcess5"/>
    <dgm:cxn modelId="{2FF6E793-E9CB-4F9B-8101-B820F17D84EC}" srcId="{3D3BF9EA-3A8C-413F-8C4E-AFCFB0550461}" destId="{8957DD34-E0F2-4F4E-A56F-C2735EDAFC9A}" srcOrd="2" destOrd="0" parTransId="{9CC5A48B-B40C-4889-BEBB-70066AD34906}" sibTransId="{F7A754C5-964A-464A-98EB-8CC386C302E6}"/>
    <dgm:cxn modelId="{EE4B63A6-0280-43F9-A295-B16936193D2D}" type="presOf" srcId="{3ABECEFD-12BE-44C0-9238-3EC472E8CB32}" destId="{3349CB62-6ECD-433D-8A49-CC17A25E8983}" srcOrd="0" destOrd="0" presId="urn:microsoft.com/office/officeart/2005/8/layout/vProcess5"/>
    <dgm:cxn modelId="{803DA9A7-2DCF-4064-A10C-908A632492EC}" type="presOf" srcId="{2FEE5133-5CDF-4593-8CB1-CD9B1E2FF50D}" destId="{FDCDE9FA-2C2E-4EE2-A8A1-7DB7FD087DC4}" srcOrd="0" destOrd="0" presId="urn:microsoft.com/office/officeart/2005/8/layout/vProcess5"/>
    <dgm:cxn modelId="{EEAFAEAA-C78F-4BF5-A62C-31555CDFA158}" type="presOf" srcId="{F7A754C5-964A-464A-98EB-8CC386C302E6}" destId="{C53259F1-39B8-4631-B358-4079EFAF172A}" srcOrd="0" destOrd="0" presId="urn:microsoft.com/office/officeart/2005/8/layout/vProcess5"/>
    <dgm:cxn modelId="{1AB3B6C6-9330-475B-B937-682822913320}" type="presOf" srcId="{8957DD34-E0F2-4F4E-A56F-C2735EDAFC9A}" destId="{847056E3-BC4E-4A28-BA2C-384261D99DD5}" srcOrd="1" destOrd="0" presId="urn:microsoft.com/office/officeart/2005/8/layout/vProcess5"/>
    <dgm:cxn modelId="{C18270C8-8545-4EE1-8EA9-3049B2FFAF49}" type="presOf" srcId="{763C3BBD-8FC5-4EBD-A247-D9B59DBC0A8E}" destId="{855ADBE7-D34D-4E0B-877C-D2EC1F13913E}" srcOrd="0" destOrd="0" presId="urn:microsoft.com/office/officeart/2005/8/layout/vProcess5"/>
    <dgm:cxn modelId="{6C16BECE-A6CB-4EB7-BB93-4A53B13EB081}" type="presOf" srcId="{763C3BBD-8FC5-4EBD-A247-D9B59DBC0A8E}" destId="{421E405C-B4BF-485B-8FA3-1208F7743125}" srcOrd="1" destOrd="0" presId="urn:microsoft.com/office/officeart/2005/8/layout/vProcess5"/>
    <dgm:cxn modelId="{74BD4CD1-682B-43BD-B1C7-3CDF359A2C14}" srcId="{3D3BF9EA-3A8C-413F-8C4E-AFCFB0550461}" destId="{8B39BBEB-F0A6-4E86-993A-CB6182B39FF8}" srcOrd="3" destOrd="0" parTransId="{77A79947-0BFD-4059-9ED5-888D109746FA}" sibTransId="{3ABECEFD-12BE-44C0-9238-3EC472E8CB32}"/>
    <dgm:cxn modelId="{3683FED7-EEB5-425C-8F90-C53DA518F65C}" type="presOf" srcId="{2FEE5133-5CDF-4593-8CB1-CD9B1E2FF50D}" destId="{23BA5F6E-CDD2-40CD-986C-F1ADE782AC61}" srcOrd="1" destOrd="0" presId="urn:microsoft.com/office/officeart/2005/8/layout/vProcess5"/>
    <dgm:cxn modelId="{3C248CE3-7E6B-43DC-8C82-E7FADEB454B4}" type="presOf" srcId="{02602CE9-FC9C-4DF8-8104-389164E41B12}" destId="{361B419C-A073-4014-8BF5-D751EB971074}" srcOrd="0" destOrd="0" presId="urn:microsoft.com/office/officeart/2005/8/layout/vProcess5"/>
    <dgm:cxn modelId="{14D40B53-F6FC-43EE-B195-A24FECDB78E2}" type="presParOf" srcId="{6105912A-CE67-42D7-A69E-BC6B7DD852F8}" destId="{B590F49E-24F0-4B35-9842-A930F1654D45}" srcOrd="0" destOrd="0" presId="urn:microsoft.com/office/officeart/2005/8/layout/vProcess5"/>
    <dgm:cxn modelId="{CB0840AE-9DF7-4676-BC81-E09228520B47}" type="presParOf" srcId="{6105912A-CE67-42D7-A69E-BC6B7DD852F8}" destId="{361B419C-A073-4014-8BF5-D751EB971074}" srcOrd="1" destOrd="0" presId="urn:microsoft.com/office/officeart/2005/8/layout/vProcess5"/>
    <dgm:cxn modelId="{C8FF9A8F-0157-4593-AE7C-0E07B98B4753}" type="presParOf" srcId="{6105912A-CE67-42D7-A69E-BC6B7DD852F8}" destId="{855ADBE7-D34D-4E0B-877C-D2EC1F13913E}" srcOrd="2" destOrd="0" presId="urn:microsoft.com/office/officeart/2005/8/layout/vProcess5"/>
    <dgm:cxn modelId="{A3C87387-6872-4381-BEAF-58EB0954DB53}" type="presParOf" srcId="{6105912A-CE67-42D7-A69E-BC6B7DD852F8}" destId="{71F911D9-BABF-4EF0-BC34-29C6ED54AE92}" srcOrd="3" destOrd="0" presId="urn:microsoft.com/office/officeart/2005/8/layout/vProcess5"/>
    <dgm:cxn modelId="{0C930AF2-E0DA-4120-BD11-8FAAAB835B9D}" type="presParOf" srcId="{6105912A-CE67-42D7-A69E-BC6B7DD852F8}" destId="{C2A1885E-500F-4437-BBF0-A773C7F9C243}" srcOrd="4" destOrd="0" presId="urn:microsoft.com/office/officeart/2005/8/layout/vProcess5"/>
    <dgm:cxn modelId="{01B0ACE4-0E13-40D4-AB68-3EEA7A0B6387}" type="presParOf" srcId="{6105912A-CE67-42D7-A69E-BC6B7DD852F8}" destId="{FDCDE9FA-2C2E-4EE2-A8A1-7DB7FD087DC4}" srcOrd="5" destOrd="0" presId="urn:microsoft.com/office/officeart/2005/8/layout/vProcess5"/>
    <dgm:cxn modelId="{7F44A68C-909C-4398-99C5-ACE86B360D39}" type="presParOf" srcId="{6105912A-CE67-42D7-A69E-BC6B7DD852F8}" destId="{672AA4A5-1AEC-44AA-9F3E-BFCA4977BC62}" srcOrd="6" destOrd="0" presId="urn:microsoft.com/office/officeart/2005/8/layout/vProcess5"/>
    <dgm:cxn modelId="{6381D2B8-AFD6-429E-AADB-302A16AF46C8}" type="presParOf" srcId="{6105912A-CE67-42D7-A69E-BC6B7DD852F8}" destId="{19840F74-B126-4227-B536-66CEBC5E185C}" srcOrd="7" destOrd="0" presId="urn:microsoft.com/office/officeart/2005/8/layout/vProcess5"/>
    <dgm:cxn modelId="{06586970-F755-483E-927E-9FA663215599}" type="presParOf" srcId="{6105912A-CE67-42D7-A69E-BC6B7DD852F8}" destId="{C53259F1-39B8-4631-B358-4079EFAF172A}" srcOrd="8" destOrd="0" presId="urn:microsoft.com/office/officeart/2005/8/layout/vProcess5"/>
    <dgm:cxn modelId="{EC238A4F-A01E-4A52-9BE2-1EF07482EE57}" type="presParOf" srcId="{6105912A-CE67-42D7-A69E-BC6B7DD852F8}" destId="{3349CB62-6ECD-433D-8A49-CC17A25E8983}" srcOrd="9" destOrd="0" presId="urn:microsoft.com/office/officeart/2005/8/layout/vProcess5"/>
    <dgm:cxn modelId="{6A62B0AB-F844-491F-BCB8-2DD55F24F014}" type="presParOf" srcId="{6105912A-CE67-42D7-A69E-BC6B7DD852F8}" destId="{F3B03CB3-0A3D-4F55-97AB-A81C48F1ECF4}" srcOrd="10" destOrd="0" presId="urn:microsoft.com/office/officeart/2005/8/layout/vProcess5"/>
    <dgm:cxn modelId="{19FDCA5D-9594-499D-A74A-A9621B2C43E1}" type="presParOf" srcId="{6105912A-CE67-42D7-A69E-BC6B7DD852F8}" destId="{421E405C-B4BF-485B-8FA3-1208F7743125}" srcOrd="11" destOrd="0" presId="urn:microsoft.com/office/officeart/2005/8/layout/vProcess5"/>
    <dgm:cxn modelId="{58FB76B1-45F3-4A10-B5FA-C69BA02EE7AA}" type="presParOf" srcId="{6105912A-CE67-42D7-A69E-BC6B7DD852F8}" destId="{847056E3-BC4E-4A28-BA2C-384261D99DD5}" srcOrd="12" destOrd="0" presId="urn:microsoft.com/office/officeart/2005/8/layout/vProcess5"/>
    <dgm:cxn modelId="{136D2797-84AD-497E-A870-1ECCDEEDB95A}" type="presParOf" srcId="{6105912A-CE67-42D7-A69E-BC6B7DD852F8}" destId="{C525AAB1-2B9B-442F-AD15-C88A2ED64524}" srcOrd="13" destOrd="0" presId="urn:microsoft.com/office/officeart/2005/8/layout/vProcess5"/>
    <dgm:cxn modelId="{597BBD10-3E77-40CA-8477-8AF64FDECEDA}" type="presParOf" srcId="{6105912A-CE67-42D7-A69E-BC6B7DD852F8}" destId="{23BA5F6E-CDD2-40CD-986C-F1ADE782AC61}"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1B419C-A073-4014-8BF5-D751EB971074}">
      <dsp:nvSpPr>
        <dsp:cNvPr id="0" name=""/>
        <dsp:cNvSpPr/>
      </dsp:nvSpPr>
      <dsp:spPr>
        <a:xfrm>
          <a:off x="0" y="0"/>
          <a:ext cx="8248754" cy="7406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CA" sz="3200" kern="1200" dirty="0" err="1"/>
            <a:t>Climate</a:t>
          </a:r>
          <a:r>
            <a:rPr lang="fr-CA" sz="3200" kern="1200" dirty="0"/>
            <a:t> changes in the </a:t>
          </a:r>
          <a:r>
            <a:rPr lang="fr-CA" sz="3200" kern="1200" dirty="0" err="1"/>
            <a:t>Quebec</a:t>
          </a:r>
          <a:r>
            <a:rPr lang="fr-CA" sz="3200" kern="1200" dirty="0"/>
            <a:t> </a:t>
          </a:r>
          <a:r>
            <a:rPr lang="fr-CA" sz="3200" kern="1200" dirty="0" err="1"/>
            <a:t>vineyards</a:t>
          </a:r>
          <a:endParaRPr lang="fr-CA" sz="3200" kern="1200" dirty="0"/>
        </a:p>
      </dsp:txBody>
      <dsp:txXfrm>
        <a:off x="21693" y="21693"/>
        <a:ext cx="7362863" cy="697278"/>
      </dsp:txXfrm>
    </dsp:sp>
    <dsp:sp modelId="{855ADBE7-D34D-4E0B-877C-D2EC1F13913E}">
      <dsp:nvSpPr>
        <dsp:cNvPr id="0" name=""/>
        <dsp:cNvSpPr/>
      </dsp:nvSpPr>
      <dsp:spPr>
        <a:xfrm>
          <a:off x="615978" y="843534"/>
          <a:ext cx="8248754" cy="7406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CA" sz="3200" kern="1200" dirty="0" err="1"/>
            <a:t>Context</a:t>
          </a:r>
          <a:r>
            <a:rPr lang="fr-CA" sz="3200" kern="1200" dirty="0"/>
            <a:t> of the </a:t>
          </a:r>
          <a:r>
            <a:rPr lang="fr-CA" sz="3200" kern="1200" dirty="0" err="1"/>
            <a:t>upcoming</a:t>
          </a:r>
          <a:r>
            <a:rPr lang="fr-CA" sz="3200" kern="1200" dirty="0"/>
            <a:t> </a:t>
          </a:r>
          <a:r>
            <a:rPr lang="fr-CA" sz="3200" kern="1200" dirty="0" err="1"/>
            <a:t>research</a:t>
          </a:r>
          <a:r>
            <a:rPr lang="fr-CA" sz="3200" kern="1200" dirty="0"/>
            <a:t> </a:t>
          </a:r>
          <a:r>
            <a:rPr lang="fr-CA" sz="3200" kern="1200" dirty="0" err="1"/>
            <a:t>project</a:t>
          </a:r>
          <a:endParaRPr lang="fr-CA" sz="3200" kern="1200" dirty="0"/>
        </a:p>
      </dsp:txBody>
      <dsp:txXfrm>
        <a:off x="637671" y="865227"/>
        <a:ext cx="7107958" cy="697277"/>
      </dsp:txXfrm>
    </dsp:sp>
    <dsp:sp modelId="{71F911D9-BABF-4EF0-BC34-29C6ED54AE92}">
      <dsp:nvSpPr>
        <dsp:cNvPr id="0" name=""/>
        <dsp:cNvSpPr/>
      </dsp:nvSpPr>
      <dsp:spPr>
        <a:xfrm>
          <a:off x="1231956" y="1687068"/>
          <a:ext cx="8248754" cy="7406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CA" sz="3200" kern="1200" dirty="0" err="1"/>
            <a:t>Decision-making</a:t>
          </a:r>
          <a:r>
            <a:rPr lang="fr-CA" sz="3200" kern="1200" dirty="0"/>
            <a:t> process</a:t>
          </a:r>
        </a:p>
      </dsp:txBody>
      <dsp:txXfrm>
        <a:off x="1253649" y="1708761"/>
        <a:ext cx="7107958" cy="697277"/>
      </dsp:txXfrm>
    </dsp:sp>
    <dsp:sp modelId="{C2A1885E-500F-4437-BBF0-A773C7F9C243}">
      <dsp:nvSpPr>
        <dsp:cNvPr id="0" name=""/>
        <dsp:cNvSpPr/>
      </dsp:nvSpPr>
      <dsp:spPr>
        <a:xfrm>
          <a:off x="1847935" y="2530602"/>
          <a:ext cx="8248754" cy="74066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CA" sz="3200" kern="1200"/>
            <a:t>New cultivar selection criteria</a:t>
          </a:r>
          <a:endParaRPr lang="fr-CA" sz="3200" kern="1200" dirty="0"/>
        </a:p>
      </dsp:txBody>
      <dsp:txXfrm>
        <a:off x="1869628" y="2552295"/>
        <a:ext cx="7107958" cy="697278"/>
      </dsp:txXfrm>
    </dsp:sp>
    <dsp:sp modelId="{FDCDE9FA-2C2E-4EE2-A8A1-7DB7FD087DC4}">
      <dsp:nvSpPr>
        <dsp:cNvPr id="0" name=""/>
        <dsp:cNvSpPr/>
      </dsp:nvSpPr>
      <dsp:spPr>
        <a:xfrm>
          <a:off x="2463913" y="3374136"/>
          <a:ext cx="8248754" cy="74066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CA" sz="3200" kern="1200" dirty="0"/>
            <a:t>Data collection and timelines</a:t>
          </a:r>
        </a:p>
      </dsp:txBody>
      <dsp:txXfrm>
        <a:off x="2485606" y="3395829"/>
        <a:ext cx="7107958" cy="697277"/>
      </dsp:txXfrm>
    </dsp:sp>
    <dsp:sp modelId="{672AA4A5-1AEC-44AA-9F3E-BFCA4977BC62}">
      <dsp:nvSpPr>
        <dsp:cNvPr id="0" name=""/>
        <dsp:cNvSpPr/>
      </dsp:nvSpPr>
      <dsp:spPr>
        <a:xfrm>
          <a:off x="7767322" y="541096"/>
          <a:ext cx="481431" cy="48143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fr-CA" sz="2100" kern="1200"/>
        </a:p>
      </dsp:txBody>
      <dsp:txXfrm>
        <a:off x="7875644" y="541096"/>
        <a:ext cx="264787" cy="362277"/>
      </dsp:txXfrm>
    </dsp:sp>
    <dsp:sp modelId="{19840F74-B126-4227-B536-66CEBC5E185C}">
      <dsp:nvSpPr>
        <dsp:cNvPr id="0" name=""/>
        <dsp:cNvSpPr/>
      </dsp:nvSpPr>
      <dsp:spPr>
        <a:xfrm>
          <a:off x="8383301" y="1384630"/>
          <a:ext cx="481431" cy="481431"/>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fr-CA" sz="2100" kern="1200"/>
        </a:p>
      </dsp:txBody>
      <dsp:txXfrm>
        <a:off x="8491623" y="1384630"/>
        <a:ext cx="264787" cy="362277"/>
      </dsp:txXfrm>
    </dsp:sp>
    <dsp:sp modelId="{C53259F1-39B8-4631-B358-4079EFAF172A}">
      <dsp:nvSpPr>
        <dsp:cNvPr id="0" name=""/>
        <dsp:cNvSpPr/>
      </dsp:nvSpPr>
      <dsp:spPr>
        <a:xfrm>
          <a:off x="8999279" y="2215819"/>
          <a:ext cx="481431" cy="48143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fr-CA" sz="2100" kern="1200"/>
        </a:p>
      </dsp:txBody>
      <dsp:txXfrm>
        <a:off x="9107601" y="2215819"/>
        <a:ext cx="264787" cy="362277"/>
      </dsp:txXfrm>
    </dsp:sp>
    <dsp:sp modelId="{3349CB62-6ECD-433D-8A49-CC17A25E8983}">
      <dsp:nvSpPr>
        <dsp:cNvPr id="0" name=""/>
        <dsp:cNvSpPr/>
      </dsp:nvSpPr>
      <dsp:spPr>
        <a:xfrm>
          <a:off x="9615257" y="3067583"/>
          <a:ext cx="481431" cy="481431"/>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fr-CA" sz="2100" kern="1200"/>
        </a:p>
      </dsp:txBody>
      <dsp:txXfrm>
        <a:off x="9723579" y="3067583"/>
        <a:ext cx="264787" cy="36227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C49762-6E33-4E3A-849D-6BFED2B94900}" type="datetimeFigureOut">
              <a:rPr lang="fr-CA" smtClean="0"/>
              <a:t>2023-05-25</a:t>
            </a:fld>
            <a:endParaRPr lang="fr-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0A82C-E04A-4A1F-903A-58383BE8BE2F}" type="slidenum">
              <a:rPr lang="fr-CA" smtClean="0"/>
              <a:t>‹#›</a:t>
            </a:fld>
            <a:endParaRPr lang="fr-CA" dirty="0"/>
          </a:p>
        </p:txBody>
      </p:sp>
    </p:spTree>
    <p:extLst>
      <p:ext uri="{BB962C8B-B14F-4D97-AF65-F5344CB8AC3E}">
        <p14:creationId xmlns:p14="http://schemas.microsoft.com/office/powerpoint/2010/main" val="1155125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1</a:t>
            </a:fld>
            <a:endParaRPr lang="fr-CA"/>
          </a:p>
        </p:txBody>
      </p:sp>
    </p:spTree>
    <p:extLst>
      <p:ext uri="{BB962C8B-B14F-4D97-AF65-F5344CB8AC3E}">
        <p14:creationId xmlns:p14="http://schemas.microsoft.com/office/powerpoint/2010/main" val="836698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2</a:t>
            </a:fld>
            <a:endParaRPr lang="fr-CA"/>
          </a:p>
        </p:txBody>
      </p:sp>
    </p:spTree>
    <p:extLst>
      <p:ext uri="{BB962C8B-B14F-4D97-AF65-F5344CB8AC3E}">
        <p14:creationId xmlns:p14="http://schemas.microsoft.com/office/powerpoint/2010/main" val="3702188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B30A82C-E04A-4A1F-903A-58383BE8BE2F}" type="slidenum">
              <a:rPr lang="fr-CA" smtClean="0"/>
              <a:t>3</a:t>
            </a:fld>
            <a:endParaRPr lang="fr-CA"/>
          </a:p>
        </p:txBody>
      </p:sp>
    </p:spTree>
    <p:extLst>
      <p:ext uri="{BB962C8B-B14F-4D97-AF65-F5344CB8AC3E}">
        <p14:creationId xmlns:p14="http://schemas.microsoft.com/office/powerpoint/2010/main" val="2145947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4</a:t>
            </a:fld>
            <a:endParaRPr lang="fr-CA"/>
          </a:p>
        </p:txBody>
      </p:sp>
    </p:spTree>
    <p:extLst>
      <p:ext uri="{BB962C8B-B14F-4D97-AF65-F5344CB8AC3E}">
        <p14:creationId xmlns:p14="http://schemas.microsoft.com/office/powerpoint/2010/main" val="2276368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5</a:t>
            </a:fld>
            <a:endParaRPr lang="fr-CA"/>
          </a:p>
        </p:txBody>
      </p:sp>
    </p:spTree>
    <p:extLst>
      <p:ext uri="{BB962C8B-B14F-4D97-AF65-F5344CB8AC3E}">
        <p14:creationId xmlns:p14="http://schemas.microsoft.com/office/powerpoint/2010/main" val="147249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7000"/>
              </a:lnSpc>
              <a:spcAft>
                <a:spcPts val="800"/>
              </a:spcAft>
            </a:pPr>
            <a:r>
              <a:rPr lang="en-CA" sz="12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Activity 1:  </a:t>
            </a:r>
            <a:r>
              <a:rPr lang="en-CA" sz="1200" i="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New grape varieties to control diseases and increase wine production in eastern Canadian vineyards.</a:t>
            </a:r>
            <a:endParaRPr lang="fr-CA"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CA" sz="1200" dirty="0">
                <a:solidFill>
                  <a:srgbClr val="0E101A"/>
                </a:solidFill>
                <a:effectLst/>
                <a:latin typeface="Calibri" panose="020F0502020204030204" pitchFamily="34" charset="0"/>
                <a:ea typeface="Times New Roman" panose="02020603050405020304" pitchFamily="18" charset="0"/>
                <a:cs typeface="Calibri" panose="020F0502020204030204" pitchFamily="34" charset="0"/>
              </a:rPr>
              <a:t>The main objective is to evaluate and optimize the potential of new and existing grape varieties under the growing conditions of Eastern Canada to increase wine production in Canadian vineyards. The specific objectives are:</a:t>
            </a:r>
            <a:endParaRPr lang="fr-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en-CA" sz="1200" dirty="0">
                <a:solidFill>
                  <a:srgbClr val="0E101A"/>
                </a:solidFill>
                <a:effectLst/>
                <a:latin typeface="Calibri" panose="020F0502020204030204" pitchFamily="34" charset="0"/>
                <a:ea typeface="Times New Roman" panose="02020603050405020304" pitchFamily="18" charset="0"/>
                <a:cs typeface="Calibri" panose="020F0502020204030204" pitchFamily="34" charset="0"/>
              </a:rPr>
              <a:t>Characterize the potential of new hardy and/or disease resistant grape varieties to limit phytosanitary interventions, increase yields and increase the quality and diversity of wines produced in Eastern Canadian vineyards.</a:t>
            </a:r>
            <a:endParaRPr lang="fr-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pPr>
            <a:r>
              <a:rPr lang="en-US" sz="1200" dirty="0">
                <a:effectLst/>
                <a:latin typeface="Calibri" panose="020F0502020204030204" pitchFamily="34" charset="0"/>
                <a:ea typeface="Calibri" panose="020F0502020204030204" pitchFamily="34" charset="0"/>
                <a:cs typeface="Calibri" panose="020F0502020204030204" pitchFamily="34" charset="0"/>
              </a:rPr>
              <a:t>Identify new varieties that require significantly fewer sprays and are suitable for Canadian north-eastern provinces climate and produce high quality fruit.</a:t>
            </a:r>
            <a:endParaRPr lang="fr-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7</a:t>
            </a:fld>
            <a:endParaRPr lang="fr-CA"/>
          </a:p>
        </p:txBody>
      </p:sp>
    </p:spTree>
    <p:extLst>
      <p:ext uri="{BB962C8B-B14F-4D97-AF65-F5344CB8AC3E}">
        <p14:creationId xmlns:p14="http://schemas.microsoft.com/office/powerpoint/2010/main" val="568972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9</a:t>
            </a:fld>
            <a:endParaRPr lang="fr-CA"/>
          </a:p>
        </p:txBody>
      </p:sp>
    </p:spTree>
    <p:extLst>
      <p:ext uri="{BB962C8B-B14F-4D97-AF65-F5344CB8AC3E}">
        <p14:creationId xmlns:p14="http://schemas.microsoft.com/office/powerpoint/2010/main" val="4215026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14</a:t>
            </a:fld>
            <a:endParaRPr lang="fr-CA" dirty="0"/>
          </a:p>
        </p:txBody>
      </p:sp>
    </p:spTree>
    <p:extLst>
      <p:ext uri="{BB962C8B-B14F-4D97-AF65-F5344CB8AC3E}">
        <p14:creationId xmlns:p14="http://schemas.microsoft.com/office/powerpoint/2010/main" val="714675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15</a:t>
            </a:fld>
            <a:endParaRPr lang="fr-CA"/>
          </a:p>
        </p:txBody>
      </p:sp>
    </p:spTree>
    <p:extLst>
      <p:ext uri="{BB962C8B-B14F-4D97-AF65-F5344CB8AC3E}">
        <p14:creationId xmlns:p14="http://schemas.microsoft.com/office/powerpoint/2010/main" val="1486350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16</a:t>
            </a:fld>
            <a:endParaRPr lang="fr-CA"/>
          </a:p>
        </p:txBody>
      </p:sp>
    </p:spTree>
    <p:extLst>
      <p:ext uri="{BB962C8B-B14F-4D97-AF65-F5344CB8AC3E}">
        <p14:creationId xmlns:p14="http://schemas.microsoft.com/office/powerpoint/2010/main" val="3927613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17</a:t>
            </a:fld>
            <a:endParaRPr lang="fr-CA" dirty="0"/>
          </a:p>
        </p:txBody>
      </p:sp>
    </p:spTree>
    <p:extLst>
      <p:ext uri="{BB962C8B-B14F-4D97-AF65-F5344CB8AC3E}">
        <p14:creationId xmlns:p14="http://schemas.microsoft.com/office/powerpoint/2010/main" val="2469358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7B30A82C-E04A-4A1F-903A-58383BE8BE2F}" type="slidenum">
              <a:rPr lang="fr-CA" smtClean="0"/>
              <a:t>19</a:t>
            </a:fld>
            <a:endParaRPr lang="fr-CA" dirty="0"/>
          </a:p>
        </p:txBody>
      </p:sp>
    </p:spTree>
    <p:extLst>
      <p:ext uri="{BB962C8B-B14F-4D97-AF65-F5344CB8AC3E}">
        <p14:creationId xmlns:p14="http://schemas.microsoft.com/office/powerpoint/2010/main" val="27239080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222A2-2DC9-433D-BB5C-5AC23E4257B5}"/>
              </a:ext>
            </a:extLst>
          </p:cNvPr>
          <p:cNvSpPr>
            <a:spLocks noGrp="1"/>
          </p:cNvSpPr>
          <p:nvPr>
            <p:ph type="ctrTitle"/>
          </p:nvPr>
        </p:nvSpPr>
        <p:spPr>
          <a:xfrm>
            <a:off x="1524000" y="1503351"/>
            <a:ext cx="9144000" cy="2387600"/>
          </a:xfrm>
        </p:spPr>
        <p:txBody>
          <a:bodyPr anchor="b"/>
          <a:lstStyle>
            <a:lvl1pPr algn="ctr">
              <a:defRPr sz="6000"/>
            </a:lvl1pPr>
          </a:lstStyle>
          <a:p>
            <a:r>
              <a:rPr lang="en-US"/>
              <a:t>Click to edit Master title style</a:t>
            </a:r>
            <a:endParaRPr lang="en-CA" dirty="0"/>
          </a:p>
        </p:txBody>
      </p:sp>
      <p:sp>
        <p:nvSpPr>
          <p:cNvPr id="3" name="Subtitle 2">
            <a:extLst>
              <a:ext uri="{FF2B5EF4-FFF2-40B4-BE49-F238E27FC236}">
                <a16:creationId xmlns:a16="http://schemas.microsoft.com/office/drawing/2014/main" id="{25E74FF6-F213-471E-9AC2-220A42BB3B76}"/>
              </a:ext>
            </a:extLst>
          </p:cNvPr>
          <p:cNvSpPr>
            <a:spLocks noGrp="1"/>
          </p:cNvSpPr>
          <p:nvPr>
            <p:ph type="subTitle" idx="1"/>
          </p:nvPr>
        </p:nvSpPr>
        <p:spPr>
          <a:xfrm>
            <a:off x="1524000" y="4307717"/>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257EAEFB-1785-4682-9B08-50891081590E}"/>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5" name="Footer Placeholder 4">
            <a:extLst>
              <a:ext uri="{FF2B5EF4-FFF2-40B4-BE49-F238E27FC236}">
                <a16:creationId xmlns:a16="http://schemas.microsoft.com/office/drawing/2014/main" id="{445E9A0F-E5DD-4353-A53E-4DC96CEB3008}"/>
              </a:ext>
            </a:extLst>
          </p:cNvPr>
          <p:cNvSpPr>
            <a:spLocks noGrp="1"/>
          </p:cNvSpPr>
          <p:nvPr>
            <p:ph type="ftr" sz="quarter" idx="11"/>
          </p:nvPr>
        </p:nvSpPr>
        <p:spPr/>
        <p:txBody>
          <a:bodyPr/>
          <a:lstStyle/>
          <a:p>
            <a:endParaRPr lang="fr-CA" dirty="0"/>
          </a:p>
        </p:txBody>
      </p:sp>
      <p:sp>
        <p:nvSpPr>
          <p:cNvPr id="6" name="Slide Number Placeholder 5">
            <a:extLst>
              <a:ext uri="{FF2B5EF4-FFF2-40B4-BE49-F238E27FC236}">
                <a16:creationId xmlns:a16="http://schemas.microsoft.com/office/drawing/2014/main" id="{48311896-21D2-44A4-8B6B-A01C6CE70DFC}"/>
              </a:ext>
            </a:extLst>
          </p:cNvPr>
          <p:cNvSpPr>
            <a:spLocks noGrp="1"/>
          </p:cNvSpPr>
          <p:nvPr>
            <p:ph type="sldNum" sz="quarter" idx="12"/>
          </p:nvPr>
        </p:nvSpPr>
        <p:spPr/>
        <p:txBody>
          <a:bodyPr/>
          <a:lstStyle/>
          <a:p>
            <a:fld id="{DDAD7C9F-025B-4D34-9047-1D24C0788DEC}" type="slidenum">
              <a:rPr lang="fr-CA" smtClean="0"/>
              <a:t>‹#›</a:t>
            </a:fld>
            <a:endParaRPr lang="fr-CA" dirty="0"/>
          </a:p>
        </p:txBody>
      </p:sp>
      <p:sp>
        <p:nvSpPr>
          <p:cNvPr id="7" name="Rectangle 6">
            <a:extLst>
              <a:ext uri="{FF2B5EF4-FFF2-40B4-BE49-F238E27FC236}">
                <a16:creationId xmlns:a16="http://schemas.microsoft.com/office/drawing/2014/main" id="{782147F6-1349-40A0-90B3-EFC07ADDA2CF}"/>
              </a:ext>
            </a:extLst>
          </p:cNvPr>
          <p:cNvSpPr/>
          <p:nvPr/>
        </p:nvSpPr>
        <p:spPr>
          <a:xfrm>
            <a:off x="0" y="0"/>
            <a:ext cx="12191999" cy="1080000"/>
          </a:xfrm>
          <a:prstGeom prst="rect">
            <a:avLst/>
          </a:prstGeom>
          <a:solidFill>
            <a:srgbClr val="74B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8" name="Picture 7" descr="A picture containing graphical user interface&#10;&#10;Description automatically generated">
            <a:extLst>
              <a:ext uri="{FF2B5EF4-FFF2-40B4-BE49-F238E27FC236}">
                <a16:creationId xmlns:a16="http://schemas.microsoft.com/office/drawing/2014/main" id="{C5398EF6-7650-49C9-BAF8-1B84B3D57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3802" y="0"/>
            <a:ext cx="3398197" cy="1080000"/>
          </a:xfrm>
          <a:prstGeom prst="rect">
            <a:avLst/>
          </a:prstGeom>
          <a:solidFill>
            <a:schemeClr val="bg1"/>
          </a:solidFill>
        </p:spPr>
      </p:pic>
    </p:spTree>
    <p:extLst>
      <p:ext uri="{BB962C8B-B14F-4D97-AF65-F5344CB8AC3E}">
        <p14:creationId xmlns:p14="http://schemas.microsoft.com/office/powerpoint/2010/main" val="1814958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FFBC3-B24E-4683-885B-4250F05C8149}"/>
              </a:ext>
            </a:extLst>
          </p:cNvPr>
          <p:cNvSpPr>
            <a:spLocks noGrp="1"/>
          </p:cNvSpPr>
          <p:nvPr>
            <p:ph type="title"/>
          </p:nvPr>
        </p:nvSpPr>
        <p:spPr/>
        <p:txBody>
          <a:bodyPr/>
          <a:lstStyle>
            <a:lvl1pPr algn="ctr">
              <a:defRPr/>
            </a:lvl1pP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FDCFBF9D-1CF7-48B3-8237-4E854DF294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D04F7E4-8B79-4B0E-AAD2-D2867C3FFBFD}"/>
              </a:ext>
            </a:extLst>
          </p:cNvPr>
          <p:cNvSpPr>
            <a:spLocks noGrp="1"/>
          </p:cNvSpPr>
          <p:nvPr>
            <p:ph type="dt" sz="half" idx="10"/>
          </p:nvPr>
        </p:nvSpPr>
        <p:spPr>
          <a:xfrm>
            <a:off x="838200" y="6276838"/>
            <a:ext cx="2743200" cy="365125"/>
          </a:xfrm>
        </p:spPr>
        <p:txBody>
          <a:bodyPr/>
          <a:lstStyle>
            <a:lvl1pPr>
              <a:defRPr b="1">
                <a:solidFill>
                  <a:schemeClr val="bg1"/>
                </a:solidFill>
              </a:defRPr>
            </a:lvl1pPr>
          </a:lstStyle>
          <a:p>
            <a:fld id="{D6325AEB-8978-4811-9D60-E102F04F6EE5}" type="datetimeFigureOut">
              <a:rPr lang="fr-CA" smtClean="0"/>
              <a:t>2023-05-25</a:t>
            </a:fld>
            <a:endParaRPr lang="fr-CA" dirty="0"/>
          </a:p>
        </p:txBody>
      </p:sp>
      <p:sp>
        <p:nvSpPr>
          <p:cNvPr id="5" name="Footer Placeholder 4">
            <a:extLst>
              <a:ext uri="{FF2B5EF4-FFF2-40B4-BE49-F238E27FC236}">
                <a16:creationId xmlns:a16="http://schemas.microsoft.com/office/drawing/2014/main" id="{EA2EAD0E-F8E7-4C18-88B7-3B7646F01368}"/>
              </a:ext>
            </a:extLst>
          </p:cNvPr>
          <p:cNvSpPr>
            <a:spLocks noGrp="1"/>
          </p:cNvSpPr>
          <p:nvPr>
            <p:ph type="ftr" sz="quarter" idx="11"/>
          </p:nvPr>
        </p:nvSpPr>
        <p:spPr>
          <a:xfrm>
            <a:off x="4038600" y="6276838"/>
            <a:ext cx="4114800" cy="365125"/>
          </a:xfrm>
        </p:spPr>
        <p:txBody>
          <a:bodyPr/>
          <a:lstStyle>
            <a:lvl1pPr>
              <a:defRPr b="1">
                <a:solidFill>
                  <a:schemeClr val="bg1"/>
                </a:solidFill>
              </a:defRPr>
            </a:lvl1pPr>
          </a:lstStyle>
          <a:p>
            <a:endParaRPr lang="fr-CA" dirty="0"/>
          </a:p>
        </p:txBody>
      </p:sp>
      <p:sp>
        <p:nvSpPr>
          <p:cNvPr id="6" name="Slide Number Placeholder 5">
            <a:extLst>
              <a:ext uri="{FF2B5EF4-FFF2-40B4-BE49-F238E27FC236}">
                <a16:creationId xmlns:a16="http://schemas.microsoft.com/office/drawing/2014/main" id="{74460324-C2B9-4051-A9FA-5C2600C4E00C}"/>
              </a:ext>
            </a:extLst>
          </p:cNvPr>
          <p:cNvSpPr>
            <a:spLocks noGrp="1"/>
          </p:cNvSpPr>
          <p:nvPr>
            <p:ph type="sldNum" sz="quarter" idx="12"/>
          </p:nvPr>
        </p:nvSpPr>
        <p:spPr>
          <a:xfrm>
            <a:off x="8610600" y="6276838"/>
            <a:ext cx="2743200" cy="365125"/>
          </a:xfrm>
        </p:spPr>
        <p:txBody>
          <a:bodyPr/>
          <a:lstStyle>
            <a:lvl1pPr>
              <a:defRPr b="1">
                <a:solidFill>
                  <a:schemeClr val="bg1"/>
                </a:solidFill>
              </a:defRPr>
            </a:lvl1pPr>
          </a:lstStyle>
          <a:p>
            <a:fld id="{DDAD7C9F-025B-4D34-9047-1D24C0788DEC}" type="slidenum">
              <a:rPr lang="fr-CA" smtClean="0"/>
              <a:t>‹#›</a:t>
            </a:fld>
            <a:endParaRPr lang="fr-CA" dirty="0"/>
          </a:p>
        </p:txBody>
      </p:sp>
      <p:cxnSp>
        <p:nvCxnSpPr>
          <p:cNvPr id="11" name="Straight Connector 10">
            <a:extLst>
              <a:ext uri="{FF2B5EF4-FFF2-40B4-BE49-F238E27FC236}">
                <a16:creationId xmlns:a16="http://schemas.microsoft.com/office/drawing/2014/main" id="{7589F5E1-6E10-46E7-8B61-2820F424D08D}"/>
              </a:ext>
            </a:extLst>
          </p:cNvPr>
          <p:cNvCxnSpPr>
            <a:cxnSpLocks/>
          </p:cNvCxnSpPr>
          <p:nvPr/>
        </p:nvCxnSpPr>
        <p:spPr>
          <a:xfrm>
            <a:off x="2491563" y="1537232"/>
            <a:ext cx="7208875" cy="0"/>
          </a:xfrm>
          <a:prstGeom prst="line">
            <a:avLst/>
          </a:prstGeom>
          <a:ln w="19050">
            <a:solidFill>
              <a:schemeClr val="bg2">
                <a:lumMod val="75000"/>
              </a:schemeClr>
            </a:solidFill>
          </a:ln>
        </p:spPr>
        <p:style>
          <a:lnRef idx="1">
            <a:schemeClr val="dk1"/>
          </a:lnRef>
          <a:fillRef idx="0">
            <a:schemeClr val="dk1"/>
          </a:fillRef>
          <a:effectRef idx="0">
            <a:schemeClr val="dk1"/>
          </a:effectRef>
          <a:fontRef idx="minor">
            <a:schemeClr val="tx1"/>
          </a:fontRef>
        </p:style>
      </p:cxnSp>
      <p:pic>
        <p:nvPicPr>
          <p:cNvPr id="12" name="Picture 11" descr="Logo&#10;&#10;Description automatically generated">
            <a:extLst>
              <a:ext uri="{FF2B5EF4-FFF2-40B4-BE49-F238E27FC236}">
                <a16:creationId xmlns:a16="http://schemas.microsoft.com/office/drawing/2014/main" id="{5B0D70B9-4388-4042-BF05-379CD23ABE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647" y="375826"/>
            <a:ext cx="1289025" cy="1289025"/>
          </a:xfrm>
          <a:prstGeom prst="rect">
            <a:avLst/>
          </a:prstGeom>
          <a:solidFill>
            <a:schemeClr val="bg1"/>
          </a:solidFill>
        </p:spPr>
      </p:pic>
    </p:spTree>
    <p:extLst>
      <p:ext uri="{BB962C8B-B14F-4D97-AF65-F5344CB8AC3E}">
        <p14:creationId xmlns:p14="http://schemas.microsoft.com/office/powerpoint/2010/main" val="3595266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951A9-3A3C-478B-89D8-26BF54398B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77EEBC1-8471-498F-8D72-D62DDD06E9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5B7D12-DB92-4F1F-BC63-62BBD8232FD0}"/>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5" name="Footer Placeholder 4">
            <a:extLst>
              <a:ext uri="{FF2B5EF4-FFF2-40B4-BE49-F238E27FC236}">
                <a16:creationId xmlns:a16="http://schemas.microsoft.com/office/drawing/2014/main" id="{033F2658-49D8-47F1-BDE7-B49802A5A97B}"/>
              </a:ext>
            </a:extLst>
          </p:cNvPr>
          <p:cNvSpPr>
            <a:spLocks noGrp="1"/>
          </p:cNvSpPr>
          <p:nvPr>
            <p:ph type="ftr" sz="quarter" idx="11"/>
          </p:nvPr>
        </p:nvSpPr>
        <p:spPr/>
        <p:txBody>
          <a:bodyPr/>
          <a:lstStyle/>
          <a:p>
            <a:endParaRPr lang="fr-CA" dirty="0"/>
          </a:p>
        </p:txBody>
      </p:sp>
      <p:sp>
        <p:nvSpPr>
          <p:cNvPr id="6" name="Slide Number Placeholder 5">
            <a:extLst>
              <a:ext uri="{FF2B5EF4-FFF2-40B4-BE49-F238E27FC236}">
                <a16:creationId xmlns:a16="http://schemas.microsoft.com/office/drawing/2014/main" id="{1B659468-1D1A-4829-BD5F-BD910B603653}"/>
              </a:ext>
            </a:extLst>
          </p:cNvPr>
          <p:cNvSpPr>
            <a:spLocks noGrp="1"/>
          </p:cNvSpPr>
          <p:nvPr>
            <p:ph type="sldNum" sz="quarter" idx="12"/>
          </p:nvPr>
        </p:nvSpPr>
        <p:spPr/>
        <p:txBody>
          <a:bodyPr/>
          <a:lstStyle/>
          <a:p>
            <a:fld id="{DDAD7C9F-025B-4D34-9047-1D24C0788DEC}" type="slidenum">
              <a:rPr lang="fr-CA" smtClean="0"/>
              <a:t>‹#›</a:t>
            </a:fld>
            <a:endParaRPr lang="fr-CA" dirty="0"/>
          </a:p>
        </p:txBody>
      </p:sp>
      <p:pic>
        <p:nvPicPr>
          <p:cNvPr id="7" name="Picture 6" descr="Logo&#10;&#10;Description automatically generated">
            <a:extLst>
              <a:ext uri="{FF2B5EF4-FFF2-40B4-BE49-F238E27FC236}">
                <a16:creationId xmlns:a16="http://schemas.microsoft.com/office/drawing/2014/main" id="{1A012F8C-0849-4EC4-907B-2C42622CCC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647" y="375826"/>
            <a:ext cx="1289025" cy="1289025"/>
          </a:xfrm>
          <a:prstGeom prst="rect">
            <a:avLst/>
          </a:prstGeom>
          <a:solidFill>
            <a:schemeClr val="bg1"/>
          </a:solidFill>
        </p:spPr>
      </p:pic>
    </p:spTree>
    <p:extLst>
      <p:ext uri="{BB962C8B-B14F-4D97-AF65-F5344CB8AC3E}">
        <p14:creationId xmlns:p14="http://schemas.microsoft.com/office/powerpoint/2010/main" val="3274862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C98AA-4482-4F6B-BA34-B5A670A0756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A92C9C2-CCC6-40D0-A827-267EE9BB83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5F4477F-B95C-4FE2-995C-D66A01D5EC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5F63950-FC1F-455A-BA18-DC88B48C8D14}"/>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6" name="Footer Placeholder 5">
            <a:extLst>
              <a:ext uri="{FF2B5EF4-FFF2-40B4-BE49-F238E27FC236}">
                <a16:creationId xmlns:a16="http://schemas.microsoft.com/office/drawing/2014/main" id="{570217A7-61BB-4E86-86C9-7A41F48A63F5}"/>
              </a:ext>
            </a:extLst>
          </p:cNvPr>
          <p:cNvSpPr>
            <a:spLocks noGrp="1"/>
          </p:cNvSpPr>
          <p:nvPr>
            <p:ph type="ftr" sz="quarter" idx="11"/>
          </p:nvPr>
        </p:nvSpPr>
        <p:spPr/>
        <p:txBody>
          <a:bodyPr/>
          <a:lstStyle/>
          <a:p>
            <a:endParaRPr lang="fr-CA" dirty="0"/>
          </a:p>
        </p:txBody>
      </p:sp>
      <p:sp>
        <p:nvSpPr>
          <p:cNvPr id="7" name="Slide Number Placeholder 6">
            <a:extLst>
              <a:ext uri="{FF2B5EF4-FFF2-40B4-BE49-F238E27FC236}">
                <a16:creationId xmlns:a16="http://schemas.microsoft.com/office/drawing/2014/main" id="{44D391E6-2D98-4D98-A42D-95254AF43262}"/>
              </a:ext>
            </a:extLst>
          </p:cNvPr>
          <p:cNvSpPr>
            <a:spLocks noGrp="1"/>
          </p:cNvSpPr>
          <p:nvPr>
            <p:ph type="sldNum" sz="quarter" idx="12"/>
          </p:nvPr>
        </p:nvSpPr>
        <p:spPr/>
        <p:txBody>
          <a:bodyPr/>
          <a:lstStyle/>
          <a:p>
            <a:fld id="{DDAD7C9F-025B-4D34-9047-1D24C0788DEC}" type="slidenum">
              <a:rPr lang="fr-CA" smtClean="0"/>
              <a:t>‹#›</a:t>
            </a:fld>
            <a:endParaRPr lang="fr-CA" dirty="0"/>
          </a:p>
        </p:txBody>
      </p:sp>
      <p:cxnSp>
        <p:nvCxnSpPr>
          <p:cNvPr id="8" name="Straight Connector 7">
            <a:extLst>
              <a:ext uri="{FF2B5EF4-FFF2-40B4-BE49-F238E27FC236}">
                <a16:creationId xmlns:a16="http://schemas.microsoft.com/office/drawing/2014/main" id="{4B0031BB-A5D9-4E20-9DA3-BB3ACF1E0EE1}"/>
              </a:ext>
            </a:extLst>
          </p:cNvPr>
          <p:cNvCxnSpPr>
            <a:cxnSpLocks/>
          </p:cNvCxnSpPr>
          <p:nvPr/>
        </p:nvCxnSpPr>
        <p:spPr>
          <a:xfrm>
            <a:off x="2491563" y="1527072"/>
            <a:ext cx="7208875" cy="0"/>
          </a:xfrm>
          <a:prstGeom prst="line">
            <a:avLst/>
          </a:prstGeom>
          <a:ln w="19050">
            <a:solidFill>
              <a:schemeClr val="bg2">
                <a:lumMod val="75000"/>
              </a:schemeClr>
            </a:solidFill>
          </a:ln>
        </p:spPr>
        <p:style>
          <a:lnRef idx="1">
            <a:schemeClr val="dk1"/>
          </a:lnRef>
          <a:fillRef idx="0">
            <a:schemeClr val="dk1"/>
          </a:fillRef>
          <a:effectRef idx="0">
            <a:schemeClr val="dk1"/>
          </a:effectRef>
          <a:fontRef idx="minor">
            <a:schemeClr val="tx1"/>
          </a:fontRef>
        </p:style>
      </p:cxnSp>
      <p:pic>
        <p:nvPicPr>
          <p:cNvPr id="9" name="Picture 8" descr="Logo&#10;&#10;Description automatically generated">
            <a:extLst>
              <a:ext uri="{FF2B5EF4-FFF2-40B4-BE49-F238E27FC236}">
                <a16:creationId xmlns:a16="http://schemas.microsoft.com/office/drawing/2014/main" id="{701C2C49-2E34-4333-B9F6-23AE35218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647" y="375826"/>
            <a:ext cx="1289025" cy="1289025"/>
          </a:xfrm>
          <a:prstGeom prst="rect">
            <a:avLst/>
          </a:prstGeom>
          <a:solidFill>
            <a:schemeClr val="bg1"/>
          </a:solidFill>
        </p:spPr>
      </p:pic>
    </p:spTree>
    <p:extLst>
      <p:ext uri="{BB962C8B-B14F-4D97-AF65-F5344CB8AC3E}">
        <p14:creationId xmlns:p14="http://schemas.microsoft.com/office/powerpoint/2010/main" val="346143507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CE8B9-B487-40D3-8344-09ADD3B3D36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6382216-433D-4496-9FDF-D9888C4B52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DCC47B-D2A2-4A27-B38B-1FE6F129CC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1D47AFE8-C81C-4ED4-8877-E4D57F5C20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A0E3B2-33D0-4949-8A54-20459F2C05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8ED13B1-E6B7-4AE9-9093-8674CFB1F2A6}"/>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8" name="Footer Placeholder 7">
            <a:extLst>
              <a:ext uri="{FF2B5EF4-FFF2-40B4-BE49-F238E27FC236}">
                <a16:creationId xmlns:a16="http://schemas.microsoft.com/office/drawing/2014/main" id="{C15DE8D9-9479-45A1-A9D6-1485C49E62E4}"/>
              </a:ext>
            </a:extLst>
          </p:cNvPr>
          <p:cNvSpPr>
            <a:spLocks noGrp="1"/>
          </p:cNvSpPr>
          <p:nvPr>
            <p:ph type="ftr" sz="quarter" idx="11"/>
          </p:nvPr>
        </p:nvSpPr>
        <p:spPr/>
        <p:txBody>
          <a:bodyPr/>
          <a:lstStyle/>
          <a:p>
            <a:endParaRPr lang="fr-CA" dirty="0"/>
          </a:p>
        </p:txBody>
      </p:sp>
      <p:sp>
        <p:nvSpPr>
          <p:cNvPr id="9" name="Slide Number Placeholder 8">
            <a:extLst>
              <a:ext uri="{FF2B5EF4-FFF2-40B4-BE49-F238E27FC236}">
                <a16:creationId xmlns:a16="http://schemas.microsoft.com/office/drawing/2014/main" id="{AB57A4B8-0B8C-4512-A2E9-8FB6A3100D49}"/>
              </a:ext>
            </a:extLst>
          </p:cNvPr>
          <p:cNvSpPr>
            <a:spLocks noGrp="1"/>
          </p:cNvSpPr>
          <p:nvPr>
            <p:ph type="sldNum" sz="quarter" idx="12"/>
          </p:nvPr>
        </p:nvSpPr>
        <p:spPr/>
        <p:txBody>
          <a:bodyPr/>
          <a:lstStyle/>
          <a:p>
            <a:fld id="{DDAD7C9F-025B-4D34-9047-1D24C0788DEC}" type="slidenum">
              <a:rPr lang="fr-CA" smtClean="0"/>
              <a:t>‹#›</a:t>
            </a:fld>
            <a:endParaRPr lang="fr-CA" dirty="0"/>
          </a:p>
        </p:txBody>
      </p:sp>
      <p:pic>
        <p:nvPicPr>
          <p:cNvPr id="10" name="Picture 9" descr="Logo&#10;&#10;Description automatically generated">
            <a:extLst>
              <a:ext uri="{FF2B5EF4-FFF2-40B4-BE49-F238E27FC236}">
                <a16:creationId xmlns:a16="http://schemas.microsoft.com/office/drawing/2014/main" id="{1615BA4A-863A-487E-8D9B-27A08951A5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647" y="375826"/>
            <a:ext cx="1289025" cy="1289025"/>
          </a:xfrm>
          <a:prstGeom prst="rect">
            <a:avLst/>
          </a:prstGeom>
          <a:solidFill>
            <a:schemeClr val="bg1"/>
          </a:solidFill>
        </p:spPr>
      </p:pic>
      <p:cxnSp>
        <p:nvCxnSpPr>
          <p:cNvPr id="11" name="Straight Connector 10">
            <a:extLst>
              <a:ext uri="{FF2B5EF4-FFF2-40B4-BE49-F238E27FC236}">
                <a16:creationId xmlns:a16="http://schemas.microsoft.com/office/drawing/2014/main" id="{D5450636-1BFF-43EF-A4C8-55E962240F0C}"/>
              </a:ext>
            </a:extLst>
          </p:cNvPr>
          <p:cNvCxnSpPr>
            <a:cxnSpLocks/>
          </p:cNvCxnSpPr>
          <p:nvPr/>
        </p:nvCxnSpPr>
        <p:spPr>
          <a:xfrm>
            <a:off x="2491563" y="1527072"/>
            <a:ext cx="7208875" cy="0"/>
          </a:xfrm>
          <a:prstGeom prst="line">
            <a:avLst/>
          </a:prstGeom>
          <a:ln w="19050">
            <a:solidFill>
              <a:schemeClr val="bg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6870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2984B-6385-4ED7-AED6-CA3BDF2B7F4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5472672A-0D55-4D2F-97B5-779F8BA9FF17}"/>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4" name="Footer Placeholder 3">
            <a:extLst>
              <a:ext uri="{FF2B5EF4-FFF2-40B4-BE49-F238E27FC236}">
                <a16:creationId xmlns:a16="http://schemas.microsoft.com/office/drawing/2014/main" id="{BC9E1048-9F01-48C4-887D-81C9F9222BBB}"/>
              </a:ext>
            </a:extLst>
          </p:cNvPr>
          <p:cNvSpPr>
            <a:spLocks noGrp="1"/>
          </p:cNvSpPr>
          <p:nvPr>
            <p:ph type="ftr" sz="quarter" idx="11"/>
          </p:nvPr>
        </p:nvSpPr>
        <p:spPr/>
        <p:txBody>
          <a:bodyPr/>
          <a:lstStyle/>
          <a:p>
            <a:endParaRPr lang="fr-CA" dirty="0"/>
          </a:p>
        </p:txBody>
      </p:sp>
      <p:sp>
        <p:nvSpPr>
          <p:cNvPr id="5" name="Slide Number Placeholder 4">
            <a:extLst>
              <a:ext uri="{FF2B5EF4-FFF2-40B4-BE49-F238E27FC236}">
                <a16:creationId xmlns:a16="http://schemas.microsoft.com/office/drawing/2014/main" id="{B59D50F8-D3C2-4F33-8853-793E7C9D98A9}"/>
              </a:ext>
            </a:extLst>
          </p:cNvPr>
          <p:cNvSpPr>
            <a:spLocks noGrp="1"/>
          </p:cNvSpPr>
          <p:nvPr>
            <p:ph type="sldNum" sz="quarter" idx="12"/>
          </p:nvPr>
        </p:nvSpPr>
        <p:spPr/>
        <p:txBody>
          <a:bodyPr/>
          <a:lstStyle/>
          <a:p>
            <a:fld id="{DDAD7C9F-025B-4D34-9047-1D24C0788DEC}" type="slidenum">
              <a:rPr lang="fr-CA" smtClean="0"/>
              <a:t>‹#›</a:t>
            </a:fld>
            <a:endParaRPr lang="fr-CA" dirty="0"/>
          </a:p>
        </p:txBody>
      </p:sp>
      <p:pic>
        <p:nvPicPr>
          <p:cNvPr id="6" name="Picture 5" descr="Logo&#10;&#10;Description automatically generated">
            <a:extLst>
              <a:ext uri="{FF2B5EF4-FFF2-40B4-BE49-F238E27FC236}">
                <a16:creationId xmlns:a16="http://schemas.microsoft.com/office/drawing/2014/main" id="{AABE549E-924C-4186-9CFA-A96E8DEF5B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647" y="375826"/>
            <a:ext cx="1289025" cy="1289025"/>
          </a:xfrm>
          <a:prstGeom prst="rect">
            <a:avLst/>
          </a:prstGeom>
          <a:solidFill>
            <a:schemeClr val="bg1"/>
          </a:solidFill>
        </p:spPr>
      </p:pic>
      <p:cxnSp>
        <p:nvCxnSpPr>
          <p:cNvPr id="9" name="Straight Connector 8">
            <a:extLst>
              <a:ext uri="{FF2B5EF4-FFF2-40B4-BE49-F238E27FC236}">
                <a16:creationId xmlns:a16="http://schemas.microsoft.com/office/drawing/2014/main" id="{E9A023B9-0C60-4DD4-97B7-45A9624A57BF}"/>
              </a:ext>
            </a:extLst>
          </p:cNvPr>
          <p:cNvCxnSpPr>
            <a:cxnSpLocks/>
          </p:cNvCxnSpPr>
          <p:nvPr/>
        </p:nvCxnSpPr>
        <p:spPr>
          <a:xfrm>
            <a:off x="2491563" y="1527072"/>
            <a:ext cx="7208875" cy="0"/>
          </a:xfrm>
          <a:prstGeom prst="line">
            <a:avLst/>
          </a:prstGeom>
          <a:ln w="19050">
            <a:solidFill>
              <a:schemeClr val="bg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55733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B0D2A9-3846-4C23-A63A-9EA774C2360A}"/>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3" name="Footer Placeholder 2">
            <a:extLst>
              <a:ext uri="{FF2B5EF4-FFF2-40B4-BE49-F238E27FC236}">
                <a16:creationId xmlns:a16="http://schemas.microsoft.com/office/drawing/2014/main" id="{F201144D-EF98-4EA1-A978-C97EB5F4A0B5}"/>
              </a:ext>
            </a:extLst>
          </p:cNvPr>
          <p:cNvSpPr>
            <a:spLocks noGrp="1"/>
          </p:cNvSpPr>
          <p:nvPr>
            <p:ph type="ftr" sz="quarter" idx="11"/>
          </p:nvPr>
        </p:nvSpPr>
        <p:spPr/>
        <p:txBody>
          <a:bodyPr/>
          <a:lstStyle/>
          <a:p>
            <a:endParaRPr lang="fr-CA" dirty="0"/>
          </a:p>
        </p:txBody>
      </p:sp>
      <p:sp>
        <p:nvSpPr>
          <p:cNvPr id="4" name="Slide Number Placeholder 3">
            <a:extLst>
              <a:ext uri="{FF2B5EF4-FFF2-40B4-BE49-F238E27FC236}">
                <a16:creationId xmlns:a16="http://schemas.microsoft.com/office/drawing/2014/main" id="{F4196CD5-003B-4970-A67C-0B08A1312AF7}"/>
              </a:ext>
            </a:extLst>
          </p:cNvPr>
          <p:cNvSpPr>
            <a:spLocks noGrp="1"/>
          </p:cNvSpPr>
          <p:nvPr>
            <p:ph type="sldNum" sz="quarter" idx="12"/>
          </p:nvPr>
        </p:nvSpPr>
        <p:spPr/>
        <p:txBody>
          <a:bodyPr/>
          <a:lstStyle/>
          <a:p>
            <a:fld id="{DDAD7C9F-025B-4D34-9047-1D24C0788DEC}" type="slidenum">
              <a:rPr lang="fr-CA" smtClean="0"/>
              <a:t>‹#›</a:t>
            </a:fld>
            <a:endParaRPr lang="fr-CA" dirty="0"/>
          </a:p>
        </p:txBody>
      </p:sp>
      <p:pic>
        <p:nvPicPr>
          <p:cNvPr id="5" name="Picture 4" descr="Logo&#10;&#10;Description automatically generated">
            <a:extLst>
              <a:ext uri="{FF2B5EF4-FFF2-40B4-BE49-F238E27FC236}">
                <a16:creationId xmlns:a16="http://schemas.microsoft.com/office/drawing/2014/main" id="{BD52BAF8-2924-4906-8736-219741DD1D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647" y="375826"/>
            <a:ext cx="1289025" cy="1289025"/>
          </a:xfrm>
          <a:prstGeom prst="rect">
            <a:avLst/>
          </a:prstGeom>
          <a:solidFill>
            <a:schemeClr val="bg1"/>
          </a:solidFill>
        </p:spPr>
      </p:pic>
    </p:spTree>
    <p:extLst>
      <p:ext uri="{BB962C8B-B14F-4D97-AF65-F5344CB8AC3E}">
        <p14:creationId xmlns:p14="http://schemas.microsoft.com/office/powerpoint/2010/main" val="1672170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EF8AD-7AEB-405A-8197-91FBB7087A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A4F9B16-DD32-4AAE-A4A8-2949A536B8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DD2FA256-FAE1-46DD-A5DD-7984E43116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3442A-9201-46C8-8C96-F4696392B0A9}"/>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6" name="Footer Placeholder 5">
            <a:extLst>
              <a:ext uri="{FF2B5EF4-FFF2-40B4-BE49-F238E27FC236}">
                <a16:creationId xmlns:a16="http://schemas.microsoft.com/office/drawing/2014/main" id="{DE199110-08DC-432D-BF27-C516E56327D3}"/>
              </a:ext>
            </a:extLst>
          </p:cNvPr>
          <p:cNvSpPr>
            <a:spLocks noGrp="1"/>
          </p:cNvSpPr>
          <p:nvPr>
            <p:ph type="ftr" sz="quarter" idx="11"/>
          </p:nvPr>
        </p:nvSpPr>
        <p:spPr/>
        <p:txBody>
          <a:bodyPr/>
          <a:lstStyle/>
          <a:p>
            <a:endParaRPr lang="fr-CA" dirty="0"/>
          </a:p>
        </p:txBody>
      </p:sp>
      <p:sp>
        <p:nvSpPr>
          <p:cNvPr id="7" name="Slide Number Placeholder 6">
            <a:extLst>
              <a:ext uri="{FF2B5EF4-FFF2-40B4-BE49-F238E27FC236}">
                <a16:creationId xmlns:a16="http://schemas.microsoft.com/office/drawing/2014/main" id="{4556F6A0-3E5E-4CCC-A770-D2B6A2BA3E45}"/>
              </a:ext>
            </a:extLst>
          </p:cNvPr>
          <p:cNvSpPr>
            <a:spLocks noGrp="1"/>
          </p:cNvSpPr>
          <p:nvPr>
            <p:ph type="sldNum" sz="quarter" idx="12"/>
          </p:nvPr>
        </p:nvSpPr>
        <p:spPr/>
        <p:txBody>
          <a:bodyPr/>
          <a:lstStyle/>
          <a:p>
            <a:fld id="{DDAD7C9F-025B-4D34-9047-1D24C0788DEC}" type="slidenum">
              <a:rPr lang="fr-CA" smtClean="0"/>
              <a:t>‹#›</a:t>
            </a:fld>
            <a:endParaRPr lang="fr-CA" dirty="0"/>
          </a:p>
        </p:txBody>
      </p:sp>
      <p:pic>
        <p:nvPicPr>
          <p:cNvPr id="10" name="Picture 9" descr="Logo&#10;&#10;Description automatically generated with low confidence">
            <a:extLst>
              <a:ext uri="{FF2B5EF4-FFF2-40B4-BE49-F238E27FC236}">
                <a16:creationId xmlns:a16="http://schemas.microsoft.com/office/drawing/2014/main" id="{8312E32F-60A5-4AB2-B628-3532764535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798" y="0"/>
            <a:ext cx="2743201" cy="778135"/>
          </a:xfrm>
          <a:prstGeom prst="rect">
            <a:avLst/>
          </a:prstGeom>
        </p:spPr>
      </p:pic>
    </p:spTree>
    <p:extLst>
      <p:ext uri="{BB962C8B-B14F-4D97-AF65-F5344CB8AC3E}">
        <p14:creationId xmlns:p14="http://schemas.microsoft.com/office/powerpoint/2010/main" val="15488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BDA7-102B-4F3C-85BD-621677FBFB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3CFAFA96-25CE-457D-8DB9-FBC0BA0E03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CA" dirty="0"/>
          </a:p>
        </p:txBody>
      </p:sp>
      <p:sp>
        <p:nvSpPr>
          <p:cNvPr id="4" name="Text Placeholder 3">
            <a:extLst>
              <a:ext uri="{FF2B5EF4-FFF2-40B4-BE49-F238E27FC236}">
                <a16:creationId xmlns:a16="http://schemas.microsoft.com/office/drawing/2014/main" id="{FF34E595-6E39-47C7-8B3D-EDDE9BFC4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07148A-07EE-4593-A848-FB648951A2EF}"/>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6" name="Footer Placeholder 5">
            <a:extLst>
              <a:ext uri="{FF2B5EF4-FFF2-40B4-BE49-F238E27FC236}">
                <a16:creationId xmlns:a16="http://schemas.microsoft.com/office/drawing/2014/main" id="{462234D6-9B78-4979-933F-245368B2B042}"/>
              </a:ext>
            </a:extLst>
          </p:cNvPr>
          <p:cNvSpPr>
            <a:spLocks noGrp="1"/>
          </p:cNvSpPr>
          <p:nvPr>
            <p:ph type="ftr" sz="quarter" idx="11"/>
          </p:nvPr>
        </p:nvSpPr>
        <p:spPr/>
        <p:txBody>
          <a:bodyPr/>
          <a:lstStyle/>
          <a:p>
            <a:endParaRPr lang="fr-CA" dirty="0"/>
          </a:p>
        </p:txBody>
      </p:sp>
      <p:sp>
        <p:nvSpPr>
          <p:cNvPr id="7" name="Slide Number Placeholder 6">
            <a:extLst>
              <a:ext uri="{FF2B5EF4-FFF2-40B4-BE49-F238E27FC236}">
                <a16:creationId xmlns:a16="http://schemas.microsoft.com/office/drawing/2014/main" id="{1235FB80-FDD7-4E35-8825-97187C1E93EF}"/>
              </a:ext>
            </a:extLst>
          </p:cNvPr>
          <p:cNvSpPr>
            <a:spLocks noGrp="1"/>
          </p:cNvSpPr>
          <p:nvPr>
            <p:ph type="sldNum" sz="quarter" idx="12"/>
          </p:nvPr>
        </p:nvSpPr>
        <p:spPr/>
        <p:txBody>
          <a:bodyPr/>
          <a:lstStyle/>
          <a:p>
            <a:fld id="{DDAD7C9F-025B-4D34-9047-1D24C0788DEC}" type="slidenum">
              <a:rPr lang="fr-CA" smtClean="0"/>
              <a:t>‹#›</a:t>
            </a:fld>
            <a:endParaRPr lang="fr-CA" dirty="0"/>
          </a:p>
        </p:txBody>
      </p:sp>
      <p:pic>
        <p:nvPicPr>
          <p:cNvPr id="9" name="Picture 8" descr="Logo&#10;&#10;Description automatically generated with low confidence">
            <a:extLst>
              <a:ext uri="{FF2B5EF4-FFF2-40B4-BE49-F238E27FC236}">
                <a16:creationId xmlns:a16="http://schemas.microsoft.com/office/drawing/2014/main" id="{5CDCAE04-5C4B-4238-AE19-AF48A4501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798" y="0"/>
            <a:ext cx="2743201" cy="778135"/>
          </a:xfrm>
          <a:prstGeom prst="rect">
            <a:avLst/>
          </a:prstGeom>
        </p:spPr>
      </p:pic>
    </p:spTree>
    <p:extLst>
      <p:ext uri="{BB962C8B-B14F-4D97-AF65-F5344CB8AC3E}">
        <p14:creationId xmlns:p14="http://schemas.microsoft.com/office/powerpoint/2010/main" val="1428024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B9C38-AEDF-4D9A-98E4-F3140DD82EB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126C849-110D-44F2-BDCB-0B84989E00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9AB2E9A-5BB6-43C2-A38C-061B9E79D8BB}"/>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5" name="Footer Placeholder 4">
            <a:extLst>
              <a:ext uri="{FF2B5EF4-FFF2-40B4-BE49-F238E27FC236}">
                <a16:creationId xmlns:a16="http://schemas.microsoft.com/office/drawing/2014/main" id="{B47638E4-A140-4816-818B-9592ADF65E37}"/>
              </a:ext>
            </a:extLst>
          </p:cNvPr>
          <p:cNvSpPr>
            <a:spLocks noGrp="1"/>
          </p:cNvSpPr>
          <p:nvPr>
            <p:ph type="ftr" sz="quarter" idx="11"/>
          </p:nvPr>
        </p:nvSpPr>
        <p:spPr/>
        <p:txBody>
          <a:bodyPr/>
          <a:lstStyle/>
          <a:p>
            <a:endParaRPr lang="fr-CA" dirty="0"/>
          </a:p>
        </p:txBody>
      </p:sp>
      <p:sp>
        <p:nvSpPr>
          <p:cNvPr id="6" name="Slide Number Placeholder 5">
            <a:extLst>
              <a:ext uri="{FF2B5EF4-FFF2-40B4-BE49-F238E27FC236}">
                <a16:creationId xmlns:a16="http://schemas.microsoft.com/office/drawing/2014/main" id="{D0B4E54B-49E9-49C7-B735-D13CCB428844}"/>
              </a:ext>
            </a:extLst>
          </p:cNvPr>
          <p:cNvSpPr>
            <a:spLocks noGrp="1"/>
          </p:cNvSpPr>
          <p:nvPr>
            <p:ph type="sldNum" sz="quarter" idx="12"/>
          </p:nvPr>
        </p:nvSpPr>
        <p:spPr/>
        <p:txBody>
          <a:bodyPr/>
          <a:lstStyle/>
          <a:p>
            <a:fld id="{DDAD7C9F-025B-4D34-9047-1D24C0788DEC}" type="slidenum">
              <a:rPr lang="fr-CA" smtClean="0"/>
              <a:t>‹#›</a:t>
            </a:fld>
            <a:endParaRPr lang="fr-CA" dirty="0"/>
          </a:p>
        </p:txBody>
      </p:sp>
      <p:pic>
        <p:nvPicPr>
          <p:cNvPr id="7" name="Picture 6" descr="Logo&#10;&#10;Description automatically generated">
            <a:extLst>
              <a:ext uri="{FF2B5EF4-FFF2-40B4-BE49-F238E27FC236}">
                <a16:creationId xmlns:a16="http://schemas.microsoft.com/office/drawing/2014/main" id="{0FDA00B5-E992-4966-B2BF-84E03992B9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647" y="375826"/>
            <a:ext cx="1289025" cy="1289025"/>
          </a:xfrm>
          <a:prstGeom prst="rect">
            <a:avLst/>
          </a:prstGeom>
          <a:solidFill>
            <a:schemeClr val="bg1"/>
          </a:solidFill>
        </p:spPr>
      </p:pic>
      <p:cxnSp>
        <p:nvCxnSpPr>
          <p:cNvPr id="8" name="Straight Connector 7">
            <a:extLst>
              <a:ext uri="{FF2B5EF4-FFF2-40B4-BE49-F238E27FC236}">
                <a16:creationId xmlns:a16="http://schemas.microsoft.com/office/drawing/2014/main" id="{B90905A3-7539-4003-965A-F30EF9EE03FA}"/>
              </a:ext>
            </a:extLst>
          </p:cNvPr>
          <p:cNvCxnSpPr>
            <a:cxnSpLocks/>
          </p:cNvCxnSpPr>
          <p:nvPr/>
        </p:nvCxnSpPr>
        <p:spPr>
          <a:xfrm>
            <a:off x="2491563" y="1527072"/>
            <a:ext cx="7208875" cy="0"/>
          </a:xfrm>
          <a:prstGeom prst="line">
            <a:avLst/>
          </a:prstGeom>
          <a:ln w="19050">
            <a:solidFill>
              <a:schemeClr val="bg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02437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DACE01-E3F0-4317-AF30-B811A0E791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A7A6F72-10BC-4449-97DD-A0A45D9656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72AD3A3-FE46-4EAA-ABDC-F2B3F6B40A45}"/>
              </a:ext>
            </a:extLst>
          </p:cNvPr>
          <p:cNvSpPr>
            <a:spLocks noGrp="1"/>
          </p:cNvSpPr>
          <p:nvPr>
            <p:ph type="dt" sz="half" idx="10"/>
          </p:nvPr>
        </p:nvSpPr>
        <p:spPr/>
        <p:txBody>
          <a:bodyPr/>
          <a:lstStyle/>
          <a:p>
            <a:fld id="{D6325AEB-8978-4811-9D60-E102F04F6EE5}" type="datetimeFigureOut">
              <a:rPr lang="fr-CA" smtClean="0"/>
              <a:t>2023-05-25</a:t>
            </a:fld>
            <a:endParaRPr lang="fr-CA" dirty="0"/>
          </a:p>
        </p:txBody>
      </p:sp>
      <p:sp>
        <p:nvSpPr>
          <p:cNvPr id="5" name="Footer Placeholder 4">
            <a:extLst>
              <a:ext uri="{FF2B5EF4-FFF2-40B4-BE49-F238E27FC236}">
                <a16:creationId xmlns:a16="http://schemas.microsoft.com/office/drawing/2014/main" id="{BEFA2B24-4646-48A9-8DF0-869B6484F7D5}"/>
              </a:ext>
            </a:extLst>
          </p:cNvPr>
          <p:cNvSpPr>
            <a:spLocks noGrp="1"/>
          </p:cNvSpPr>
          <p:nvPr>
            <p:ph type="ftr" sz="quarter" idx="11"/>
          </p:nvPr>
        </p:nvSpPr>
        <p:spPr/>
        <p:txBody>
          <a:bodyPr/>
          <a:lstStyle/>
          <a:p>
            <a:endParaRPr lang="fr-CA" dirty="0"/>
          </a:p>
        </p:txBody>
      </p:sp>
      <p:sp>
        <p:nvSpPr>
          <p:cNvPr id="6" name="Slide Number Placeholder 5">
            <a:extLst>
              <a:ext uri="{FF2B5EF4-FFF2-40B4-BE49-F238E27FC236}">
                <a16:creationId xmlns:a16="http://schemas.microsoft.com/office/drawing/2014/main" id="{45F982FB-C9EF-4674-B4CD-D7CC9E2F01FE}"/>
              </a:ext>
            </a:extLst>
          </p:cNvPr>
          <p:cNvSpPr>
            <a:spLocks noGrp="1"/>
          </p:cNvSpPr>
          <p:nvPr>
            <p:ph type="sldNum" sz="quarter" idx="12"/>
          </p:nvPr>
        </p:nvSpPr>
        <p:spPr/>
        <p:txBody>
          <a:bodyPr/>
          <a:lstStyle/>
          <a:p>
            <a:fld id="{DDAD7C9F-025B-4D34-9047-1D24C0788DEC}" type="slidenum">
              <a:rPr lang="fr-CA" smtClean="0"/>
              <a:t>‹#›</a:t>
            </a:fld>
            <a:endParaRPr lang="fr-CA" dirty="0"/>
          </a:p>
        </p:txBody>
      </p:sp>
      <p:pic>
        <p:nvPicPr>
          <p:cNvPr id="7" name="Picture 6" descr="Logo&#10;&#10;Description automatically generated">
            <a:extLst>
              <a:ext uri="{FF2B5EF4-FFF2-40B4-BE49-F238E27FC236}">
                <a16:creationId xmlns:a16="http://schemas.microsoft.com/office/drawing/2014/main" id="{642CA661-7EC2-4045-A18B-515366EB75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861687" y="36524"/>
            <a:ext cx="1289025" cy="1289025"/>
          </a:xfrm>
          <a:prstGeom prst="rect">
            <a:avLst/>
          </a:prstGeom>
          <a:solidFill>
            <a:schemeClr val="bg1"/>
          </a:solidFill>
        </p:spPr>
      </p:pic>
    </p:spTree>
    <p:extLst>
      <p:ext uri="{BB962C8B-B14F-4D97-AF65-F5344CB8AC3E}">
        <p14:creationId xmlns:p14="http://schemas.microsoft.com/office/powerpoint/2010/main" val="278828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328E29-4866-4BB9-A565-E04DD7DA7F73}"/>
              </a:ext>
            </a:extLst>
          </p:cNvPr>
          <p:cNvSpPr/>
          <p:nvPr/>
        </p:nvSpPr>
        <p:spPr>
          <a:xfrm>
            <a:off x="-3" y="6322060"/>
            <a:ext cx="12191999" cy="287462"/>
          </a:xfrm>
          <a:prstGeom prst="rect">
            <a:avLst/>
          </a:prstGeom>
          <a:solidFill>
            <a:srgbClr val="74B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Rectangle 7">
            <a:extLst>
              <a:ext uri="{FF2B5EF4-FFF2-40B4-BE49-F238E27FC236}">
                <a16:creationId xmlns:a16="http://schemas.microsoft.com/office/drawing/2014/main" id="{1D22168B-273B-4ACD-9174-11A401F4C283}"/>
              </a:ext>
            </a:extLst>
          </p:cNvPr>
          <p:cNvSpPr/>
          <p:nvPr/>
        </p:nvSpPr>
        <p:spPr>
          <a:xfrm>
            <a:off x="1" y="6606987"/>
            <a:ext cx="12191999" cy="134546"/>
          </a:xfrm>
          <a:prstGeom prst="rect">
            <a:avLst/>
          </a:prstGeom>
          <a:solidFill>
            <a:srgbClr val="00B4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8">
            <a:extLst>
              <a:ext uri="{FF2B5EF4-FFF2-40B4-BE49-F238E27FC236}">
                <a16:creationId xmlns:a16="http://schemas.microsoft.com/office/drawing/2014/main" id="{6F70AD37-96C7-4C66-A799-179581B39DAE}"/>
              </a:ext>
            </a:extLst>
          </p:cNvPr>
          <p:cNvSpPr/>
          <p:nvPr/>
        </p:nvSpPr>
        <p:spPr>
          <a:xfrm>
            <a:off x="1" y="6741084"/>
            <a:ext cx="12191999" cy="134545"/>
          </a:xfrm>
          <a:prstGeom prst="rect">
            <a:avLst/>
          </a:prstGeom>
          <a:solidFill>
            <a:srgbClr val="A023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Placeholder 1">
            <a:extLst>
              <a:ext uri="{FF2B5EF4-FFF2-40B4-BE49-F238E27FC236}">
                <a16:creationId xmlns:a16="http://schemas.microsoft.com/office/drawing/2014/main" id="{7B4EEEBD-DE5C-42F8-A4A6-F668C46EABC7}"/>
              </a:ext>
            </a:extLst>
          </p:cNvPr>
          <p:cNvSpPr>
            <a:spLocks noGrp="1"/>
          </p:cNvSpPr>
          <p:nvPr>
            <p:ph type="title"/>
          </p:nvPr>
        </p:nvSpPr>
        <p:spPr>
          <a:xfrm>
            <a:off x="838200" y="357557"/>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B677870-9F96-4769-96D6-9A94DE541C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90283E3-33EC-48FA-948B-1178F01AAB40}"/>
              </a:ext>
            </a:extLst>
          </p:cNvPr>
          <p:cNvSpPr>
            <a:spLocks noGrp="1"/>
          </p:cNvSpPr>
          <p:nvPr>
            <p:ph type="dt" sz="half" idx="2"/>
          </p:nvPr>
        </p:nvSpPr>
        <p:spPr>
          <a:xfrm>
            <a:off x="838200" y="6286777"/>
            <a:ext cx="2743200" cy="365125"/>
          </a:xfrm>
          <a:prstGeom prst="rect">
            <a:avLst/>
          </a:prstGeom>
        </p:spPr>
        <p:txBody>
          <a:bodyPr vert="horz" lIns="91440" tIns="45720" rIns="91440" bIns="45720" rtlCol="0" anchor="ctr"/>
          <a:lstStyle>
            <a:lvl1pPr algn="l">
              <a:defRPr sz="1200" b="1">
                <a:solidFill>
                  <a:schemeClr val="bg1"/>
                </a:solidFill>
              </a:defRPr>
            </a:lvl1pPr>
          </a:lstStyle>
          <a:p>
            <a:fld id="{D6325AEB-8978-4811-9D60-E102F04F6EE5}" type="datetimeFigureOut">
              <a:rPr lang="fr-CA" smtClean="0"/>
              <a:t>2023-05-25</a:t>
            </a:fld>
            <a:endParaRPr lang="fr-CA" dirty="0"/>
          </a:p>
        </p:txBody>
      </p:sp>
      <p:sp>
        <p:nvSpPr>
          <p:cNvPr id="5" name="Footer Placeholder 4">
            <a:extLst>
              <a:ext uri="{FF2B5EF4-FFF2-40B4-BE49-F238E27FC236}">
                <a16:creationId xmlns:a16="http://schemas.microsoft.com/office/drawing/2014/main" id="{520C2385-0BFD-4B0C-B5D3-CC41BDDDF14B}"/>
              </a:ext>
            </a:extLst>
          </p:cNvPr>
          <p:cNvSpPr>
            <a:spLocks noGrp="1"/>
          </p:cNvSpPr>
          <p:nvPr>
            <p:ph type="ftr" sz="quarter" idx="3"/>
          </p:nvPr>
        </p:nvSpPr>
        <p:spPr>
          <a:xfrm>
            <a:off x="4038600" y="6286777"/>
            <a:ext cx="4114800" cy="365125"/>
          </a:xfrm>
          <a:prstGeom prst="rect">
            <a:avLst/>
          </a:prstGeom>
        </p:spPr>
        <p:txBody>
          <a:bodyPr vert="horz" lIns="91440" tIns="45720" rIns="91440" bIns="45720" rtlCol="0" anchor="ctr"/>
          <a:lstStyle>
            <a:lvl1pPr algn="ctr">
              <a:defRPr sz="1200" b="1">
                <a:solidFill>
                  <a:schemeClr val="bg1"/>
                </a:solidFill>
              </a:defRPr>
            </a:lvl1pPr>
          </a:lstStyle>
          <a:p>
            <a:endParaRPr lang="fr-CA" dirty="0"/>
          </a:p>
        </p:txBody>
      </p:sp>
      <p:sp>
        <p:nvSpPr>
          <p:cNvPr id="6" name="Slide Number Placeholder 5">
            <a:extLst>
              <a:ext uri="{FF2B5EF4-FFF2-40B4-BE49-F238E27FC236}">
                <a16:creationId xmlns:a16="http://schemas.microsoft.com/office/drawing/2014/main" id="{E19234C1-CE3D-481E-BC48-15F8DDED9A5E}"/>
              </a:ext>
            </a:extLst>
          </p:cNvPr>
          <p:cNvSpPr>
            <a:spLocks noGrp="1"/>
          </p:cNvSpPr>
          <p:nvPr>
            <p:ph type="sldNum" sz="quarter" idx="4"/>
          </p:nvPr>
        </p:nvSpPr>
        <p:spPr>
          <a:xfrm>
            <a:off x="8610600" y="6286777"/>
            <a:ext cx="2743200" cy="365125"/>
          </a:xfrm>
          <a:prstGeom prst="rect">
            <a:avLst/>
          </a:prstGeom>
        </p:spPr>
        <p:txBody>
          <a:bodyPr vert="horz" lIns="91440" tIns="45720" rIns="91440" bIns="45720" rtlCol="0" anchor="ctr"/>
          <a:lstStyle>
            <a:lvl1pPr algn="r">
              <a:defRPr sz="1200" b="1">
                <a:solidFill>
                  <a:schemeClr val="bg1"/>
                </a:solidFill>
              </a:defRPr>
            </a:lvl1pPr>
          </a:lstStyle>
          <a:p>
            <a:fld id="{DDAD7C9F-025B-4D34-9047-1D24C0788DEC}" type="slidenum">
              <a:rPr lang="fr-CA" smtClean="0"/>
              <a:t>‹#›</a:t>
            </a:fld>
            <a:endParaRPr lang="fr-CA" dirty="0"/>
          </a:p>
        </p:txBody>
      </p:sp>
    </p:spTree>
    <p:extLst>
      <p:ext uri="{BB962C8B-B14F-4D97-AF65-F5344CB8AC3E}">
        <p14:creationId xmlns:p14="http://schemas.microsoft.com/office/powerpoint/2010/main" val="37053249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chart" Target="../charts/chart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chart" Target="../charts/chart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chart" Target="../charts/chart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chart" Target="../charts/chart4.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9"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jpg"/><Relationship Id="rId7"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2.jp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B829B-671C-C84E-D7D8-C84FA161BD29}"/>
              </a:ext>
            </a:extLst>
          </p:cNvPr>
          <p:cNvSpPr>
            <a:spLocks noGrp="1"/>
          </p:cNvSpPr>
          <p:nvPr>
            <p:ph type="ctrTitle"/>
          </p:nvPr>
        </p:nvSpPr>
        <p:spPr/>
        <p:txBody>
          <a:bodyPr/>
          <a:lstStyle/>
          <a:p>
            <a:r>
              <a:rPr lang="en-CA" dirty="0"/>
              <a:t>Selecting new cultivars for a resilient industry</a:t>
            </a:r>
          </a:p>
        </p:txBody>
      </p:sp>
      <p:sp>
        <p:nvSpPr>
          <p:cNvPr id="3" name="Subtitle 2">
            <a:extLst>
              <a:ext uri="{FF2B5EF4-FFF2-40B4-BE49-F238E27FC236}">
                <a16:creationId xmlns:a16="http://schemas.microsoft.com/office/drawing/2014/main" id="{397F7C60-CD02-4248-FB70-713628282E90}"/>
              </a:ext>
            </a:extLst>
          </p:cNvPr>
          <p:cNvSpPr>
            <a:spLocks noGrp="1"/>
          </p:cNvSpPr>
          <p:nvPr>
            <p:ph type="subTitle" idx="1"/>
          </p:nvPr>
        </p:nvSpPr>
        <p:spPr/>
        <p:txBody>
          <a:bodyPr/>
          <a:lstStyle/>
          <a:p>
            <a:r>
              <a:rPr lang="fr-CA" dirty="0"/>
              <a:t>Andréanne Hébert-Haché and Caroline Provost</a:t>
            </a:r>
          </a:p>
          <a:p>
            <a:r>
              <a:rPr lang="fr-CA" dirty="0"/>
              <a:t>GCGN webinar </a:t>
            </a:r>
            <a:r>
              <a:rPr lang="fr-CA" dirty="0" err="1"/>
              <a:t>series</a:t>
            </a:r>
            <a:endParaRPr lang="fr-CA" dirty="0"/>
          </a:p>
          <a:p>
            <a:r>
              <a:rPr lang="fr-CA" dirty="0"/>
              <a:t>May 25th 2023</a:t>
            </a:r>
          </a:p>
          <a:p>
            <a:endParaRPr lang="fr-CA" dirty="0"/>
          </a:p>
        </p:txBody>
      </p:sp>
    </p:spTree>
    <p:extLst>
      <p:ext uri="{BB962C8B-B14F-4D97-AF65-F5344CB8AC3E}">
        <p14:creationId xmlns:p14="http://schemas.microsoft.com/office/powerpoint/2010/main" val="3319558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7EB0F-C379-9766-5B0B-A3334A749138}"/>
              </a:ext>
            </a:extLst>
          </p:cNvPr>
          <p:cNvSpPr>
            <a:spLocks noGrp="1"/>
          </p:cNvSpPr>
          <p:nvPr>
            <p:ph type="title"/>
          </p:nvPr>
        </p:nvSpPr>
        <p:spPr/>
        <p:txBody>
          <a:bodyPr/>
          <a:lstStyle/>
          <a:p>
            <a:r>
              <a:rPr lang="fr-CA" dirty="0" err="1"/>
              <a:t>Overview</a:t>
            </a:r>
            <a:endParaRPr lang="fr-CA" dirty="0"/>
          </a:p>
        </p:txBody>
      </p:sp>
      <p:graphicFrame>
        <p:nvGraphicFramePr>
          <p:cNvPr id="4" name="Diagram 3">
            <a:extLst>
              <a:ext uri="{FF2B5EF4-FFF2-40B4-BE49-F238E27FC236}">
                <a16:creationId xmlns:a16="http://schemas.microsoft.com/office/drawing/2014/main" id="{B43C5F99-9B0C-5A04-1D44-29BC210939FA}"/>
              </a:ext>
            </a:extLst>
          </p:cNvPr>
          <p:cNvGraphicFramePr/>
          <p:nvPr>
            <p:extLst>
              <p:ext uri="{D42A27DB-BD31-4B8C-83A1-F6EECF244321}">
                <p14:modId xmlns:p14="http://schemas.microsoft.com/office/powerpoint/2010/main" val="3921765864"/>
              </p:ext>
            </p:extLst>
          </p:nvPr>
        </p:nvGraphicFramePr>
        <p:xfrm>
          <a:off x="872359" y="1891862"/>
          <a:ext cx="10712668"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5607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939E-7B51-54E2-1EA5-ED0A4379A624}"/>
              </a:ext>
            </a:extLst>
          </p:cNvPr>
          <p:cNvSpPr>
            <a:spLocks noGrp="1"/>
          </p:cNvSpPr>
          <p:nvPr>
            <p:ph type="title"/>
          </p:nvPr>
        </p:nvSpPr>
        <p:spPr/>
        <p:txBody>
          <a:bodyPr/>
          <a:lstStyle/>
          <a:p>
            <a:r>
              <a:rPr lang="fr-CA" dirty="0" err="1"/>
              <a:t>Quebec</a:t>
            </a:r>
            <a:r>
              <a:rPr lang="fr-CA" dirty="0"/>
              <a:t> </a:t>
            </a:r>
            <a:r>
              <a:rPr lang="fr-CA" dirty="0" err="1"/>
              <a:t>grapegrowing</a:t>
            </a:r>
            <a:r>
              <a:rPr lang="fr-CA" dirty="0"/>
              <a:t> </a:t>
            </a:r>
            <a:r>
              <a:rPr lang="fr-CA" dirty="0" err="1"/>
              <a:t>regions</a:t>
            </a:r>
            <a:endParaRPr lang="fr-CA" dirty="0"/>
          </a:p>
        </p:txBody>
      </p:sp>
      <p:sp>
        <p:nvSpPr>
          <p:cNvPr id="3" name="Content Placeholder 2">
            <a:extLst>
              <a:ext uri="{FF2B5EF4-FFF2-40B4-BE49-F238E27FC236}">
                <a16:creationId xmlns:a16="http://schemas.microsoft.com/office/drawing/2014/main" id="{0AA978E8-FFE2-5517-A1AD-3F3BDE2949D2}"/>
              </a:ext>
            </a:extLst>
          </p:cNvPr>
          <p:cNvSpPr>
            <a:spLocks noGrp="1"/>
          </p:cNvSpPr>
          <p:nvPr>
            <p:ph idx="1"/>
          </p:nvPr>
        </p:nvSpPr>
        <p:spPr/>
        <p:txBody>
          <a:bodyPr/>
          <a:lstStyle/>
          <a:p>
            <a:endParaRPr lang="fr-CA" dirty="0"/>
          </a:p>
        </p:txBody>
      </p:sp>
      <p:pic>
        <p:nvPicPr>
          <p:cNvPr id="6" name="Picture 5">
            <a:extLst>
              <a:ext uri="{FF2B5EF4-FFF2-40B4-BE49-F238E27FC236}">
                <a16:creationId xmlns:a16="http://schemas.microsoft.com/office/drawing/2014/main" id="{ED2F0D52-31AC-702C-D6AF-F62134261C78}"/>
              </a:ext>
            </a:extLst>
          </p:cNvPr>
          <p:cNvPicPr>
            <a:picLocks noChangeAspect="1"/>
          </p:cNvPicPr>
          <p:nvPr/>
        </p:nvPicPr>
        <p:blipFill>
          <a:blip r:embed="rId3"/>
          <a:stretch>
            <a:fillRect/>
          </a:stretch>
        </p:blipFill>
        <p:spPr>
          <a:xfrm>
            <a:off x="2860191" y="1683120"/>
            <a:ext cx="6471618" cy="4493843"/>
          </a:xfrm>
          <a:prstGeom prst="rect">
            <a:avLst/>
          </a:prstGeom>
        </p:spPr>
      </p:pic>
    </p:spTree>
    <p:extLst>
      <p:ext uri="{BB962C8B-B14F-4D97-AF65-F5344CB8AC3E}">
        <p14:creationId xmlns:p14="http://schemas.microsoft.com/office/powerpoint/2010/main" val="3468278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283E2-CB96-D54C-D221-17A017F19F7E}"/>
              </a:ext>
            </a:extLst>
          </p:cNvPr>
          <p:cNvSpPr>
            <a:spLocks noGrp="1"/>
          </p:cNvSpPr>
          <p:nvPr>
            <p:ph type="title"/>
          </p:nvPr>
        </p:nvSpPr>
        <p:spPr/>
        <p:txBody>
          <a:bodyPr/>
          <a:lstStyle/>
          <a:p>
            <a:r>
              <a:rPr lang="fr-CA" dirty="0" err="1"/>
              <a:t>Quebec</a:t>
            </a:r>
            <a:r>
              <a:rPr lang="fr-CA" dirty="0"/>
              <a:t> </a:t>
            </a:r>
            <a:r>
              <a:rPr lang="fr-CA" dirty="0" err="1"/>
              <a:t>grapegrowing</a:t>
            </a:r>
            <a:r>
              <a:rPr lang="fr-CA" dirty="0"/>
              <a:t> </a:t>
            </a:r>
            <a:r>
              <a:rPr lang="fr-CA" dirty="0" err="1"/>
              <a:t>regions</a:t>
            </a:r>
            <a:endParaRPr lang="fr-CA" dirty="0"/>
          </a:p>
        </p:txBody>
      </p:sp>
      <p:sp>
        <p:nvSpPr>
          <p:cNvPr id="3" name="Content Placeholder 2">
            <a:extLst>
              <a:ext uri="{FF2B5EF4-FFF2-40B4-BE49-F238E27FC236}">
                <a16:creationId xmlns:a16="http://schemas.microsoft.com/office/drawing/2014/main" id="{0D0F78B0-A8F8-CD97-E227-28DEAAB9C67F}"/>
              </a:ext>
            </a:extLst>
          </p:cNvPr>
          <p:cNvSpPr>
            <a:spLocks noGrp="1"/>
          </p:cNvSpPr>
          <p:nvPr>
            <p:ph idx="1"/>
          </p:nvPr>
        </p:nvSpPr>
        <p:spPr/>
        <p:txBody>
          <a:bodyPr/>
          <a:lstStyle/>
          <a:p>
            <a:endParaRPr lang="fr-CA"/>
          </a:p>
        </p:txBody>
      </p:sp>
      <p:pic>
        <p:nvPicPr>
          <p:cNvPr id="7" name="Picture 6">
            <a:extLst>
              <a:ext uri="{FF2B5EF4-FFF2-40B4-BE49-F238E27FC236}">
                <a16:creationId xmlns:a16="http://schemas.microsoft.com/office/drawing/2014/main" id="{9CADDF8F-956A-253D-DD44-B43727AEEAC4}"/>
              </a:ext>
            </a:extLst>
          </p:cNvPr>
          <p:cNvPicPr>
            <a:picLocks noChangeAspect="1"/>
          </p:cNvPicPr>
          <p:nvPr/>
        </p:nvPicPr>
        <p:blipFill>
          <a:blip r:embed="rId4"/>
          <a:stretch>
            <a:fillRect/>
          </a:stretch>
        </p:blipFill>
        <p:spPr>
          <a:xfrm>
            <a:off x="2240912" y="1354837"/>
            <a:ext cx="7710175" cy="4822126"/>
          </a:xfrm>
          <a:prstGeom prst="rect">
            <a:avLst/>
          </a:prstGeom>
        </p:spPr>
      </p:pic>
      <p:sp>
        <p:nvSpPr>
          <p:cNvPr id="8" name="TextBox 7">
            <a:extLst>
              <a:ext uri="{FF2B5EF4-FFF2-40B4-BE49-F238E27FC236}">
                <a16:creationId xmlns:a16="http://schemas.microsoft.com/office/drawing/2014/main" id="{47C19610-7AC7-8E52-824B-93C2006DAEDC}"/>
              </a:ext>
            </a:extLst>
          </p:cNvPr>
          <p:cNvSpPr txBox="1"/>
          <p:nvPr>
            <p:custDataLst>
              <p:tags r:id="rId1"/>
            </p:custDataLst>
          </p:nvPr>
        </p:nvSpPr>
        <p:spPr>
          <a:xfrm>
            <a:off x="10486265" y="5807631"/>
            <a:ext cx="1568891" cy="369332"/>
          </a:xfrm>
          <a:prstGeom prst="rect">
            <a:avLst/>
          </a:prstGeom>
          <a:noFill/>
        </p:spPr>
        <p:txBody>
          <a:bodyPr wrap="none" rtlCol="0">
            <a:spAutoFit/>
          </a:bodyPr>
          <a:lstStyle/>
          <a:p>
            <a:r>
              <a:rPr lang="fr-CA" dirty="0"/>
              <a:t>Roy et al. 2017</a:t>
            </a:r>
          </a:p>
        </p:txBody>
      </p:sp>
    </p:spTree>
    <p:extLst>
      <p:ext uri="{BB962C8B-B14F-4D97-AF65-F5344CB8AC3E}">
        <p14:creationId xmlns:p14="http://schemas.microsoft.com/office/powerpoint/2010/main" val="2676229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9052-8465-66A1-B0F5-B21DA4AB78C5}"/>
              </a:ext>
            </a:extLst>
          </p:cNvPr>
          <p:cNvSpPr>
            <a:spLocks noGrp="1"/>
          </p:cNvSpPr>
          <p:nvPr>
            <p:ph type="title"/>
          </p:nvPr>
        </p:nvSpPr>
        <p:spPr/>
        <p:txBody>
          <a:bodyPr/>
          <a:lstStyle/>
          <a:p>
            <a:r>
              <a:rPr lang="fr-CA" dirty="0" err="1"/>
              <a:t>Climate</a:t>
            </a:r>
            <a:r>
              <a:rPr lang="fr-CA" dirty="0"/>
              <a:t> changes in </a:t>
            </a:r>
            <a:r>
              <a:rPr lang="fr-CA" dirty="0" err="1"/>
              <a:t>Quebec</a:t>
            </a:r>
            <a:endParaRPr lang="fr-CA" dirty="0"/>
          </a:p>
        </p:txBody>
      </p:sp>
      <p:sp>
        <p:nvSpPr>
          <p:cNvPr id="3" name="Content Placeholder 2">
            <a:extLst>
              <a:ext uri="{FF2B5EF4-FFF2-40B4-BE49-F238E27FC236}">
                <a16:creationId xmlns:a16="http://schemas.microsoft.com/office/drawing/2014/main" id="{26F04AF2-3C6C-A3CE-4942-E9116CD737E1}"/>
              </a:ext>
            </a:extLst>
          </p:cNvPr>
          <p:cNvSpPr>
            <a:spLocks noGrp="1"/>
          </p:cNvSpPr>
          <p:nvPr>
            <p:ph idx="1"/>
          </p:nvPr>
        </p:nvSpPr>
        <p:spPr>
          <a:xfrm>
            <a:off x="239110" y="1825624"/>
            <a:ext cx="4947747" cy="4351338"/>
          </a:xfrm>
        </p:spPr>
        <p:txBody>
          <a:bodyPr>
            <a:normAutofit lnSpcReduction="10000"/>
          </a:bodyPr>
          <a:lstStyle/>
          <a:p>
            <a:r>
              <a:rPr lang="en-CA" dirty="0"/>
              <a:t>Towards more extreme weather patterns</a:t>
            </a:r>
          </a:p>
          <a:p>
            <a:r>
              <a:rPr lang="en-CA" dirty="0"/>
              <a:t>More GDD and frost-free days</a:t>
            </a:r>
          </a:p>
          <a:p>
            <a:r>
              <a:rPr lang="en-CA" dirty="0"/>
              <a:t>Higher minimum winter temperatures and fewer occurrences of extreme cold events </a:t>
            </a:r>
          </a:p>
          <a:p>
            <a:pPr lvl="1"/>
            <a:r>
              <a:rPr lang="en-CA" dirty="0"/>
              <a:t>But still present</a:t>
            </a:r>
          </a:p>
          <a:p>
            <a:r>
              <a:rPr lang="en-CA" dirty="0"/>
              <a:t>Stable chances of spring frost</a:t>
            </a:r>
          </a:p>
          <a:p>
            <a:pPr lvl="1"/>
            <a:r>
              <a:rPr lang="en-CA" dirty="0"/>
              <a:t>6 nights of frost this year (so far!!) </a:t>
            </a:r>
          </a:p>
          <a:p>
            <a:endParaRPr lang="fr-CA" dirty="0"/>
          </a:p>
        </p:txBody>
      </p:sp>
      <p:pic>
        <p:nvPicPr>
          <p:cNvPr id="4" name="Picture 3">
            <a:extLst>
              <a:ext uri="{FF2B5EF4-FFF2-40B4-BE49-F238E27FC236}">
                <a16:creationId xmlns:a16="http://schemas.microsoft.com/office/drawing/2014/main" id="{DF56383B-A10C-D267-DFD2-4B67C117F356}"/>
              </a:ext>
            </a:extLst>
          </p:cNvPr>
          <p:cNvPicPr>
            <a:picLocks noChangeAspect="1"/>
          </p:cNvPicPr>
          <p:nvPr>
            <p:custDataLst>
              <p:tags r:id="rId1"/>
            </p:custDataLst>
          </p:nvPr>
        </p:nvPicPr>
        <p:blipFill>
          <a:blip r:embed="rId5"/>
          <a:stretch>
            <a:fillRect/>
          </a:stretch>
        </p:blipFill>
        <p:spPr>
          <a:xfrm>
            <a:off x="5504418" y="2239117"/>
            <a:ext cx="6530754" cy="4077227"/>
          </a:xfrm>
          <a:prstGeom prst="rect">
            <a:avLst/>
          </a:prstGeom>
        </p:spPr>
      </p:pic>
      <p:sp>
        <p:nvSpPr>
          <p:cNvPr id="5" name="TextBox 4">
            <a:extLst>
              <a:ext uri="{FF2B5EF4-FFF2-40B4-BE49-F238E27FC236}">
                <a16:creationId xmlns:a16="http://schemas.microsoft.com/office/drawing/2014/main" id="{7ACFF37F-EE5C-8C9F-D668-241997EFB7F0}"/>
              </a:ext>
            </a:extLst>
          </p:cNvPr>
          <p:cNvSpPr txBox="1"/>
          <p:nvPr>
            <p:custDataLst>
              <p:tags r:id="rId2"/>
            </p:custDataLst>
          </p:nvPr>
        </p:nvSpPr>
        <p:spPr>
          <a:xfrm>
            <a:off x="4219186" y="5877321"/>
            <a:ext cx="1568891" cy="369332"/>
          </a:xfrm>
          <a:prstGeom prst="rect">
            <a:avLst/>
          </a:prstGeom>
          <a:noFill/>
        </p:spPr>
        <p:txBody>
          <a:bodyPr wrap="none" rtlCol="0">
            <a:spAutoFit/>
          </a:bodyPr>
          <a:lstStyle/>
          <a:p>
            <a:r>
              <a:rPr lang="fr-CA" dirty="0"/>
              <a:t>Roy et al. 2017</a:t>
            </a:r>
          </a:p>
        </p:txBody>
      </p:sp>
      <p:sp>
        <p:nvSpPr>
          <p:cNvPr id="6" name="TextBox 5">
            <a:extLst>
              <a:ext uri="{FF2B5EF4-FFF2-40B4-BE49-F238E27FC236}">
                <a16:creationId xmlns:a16="http://schemas.microsoft.com/office/drawing/2014/main" id="{4D061A2F-D040-4EA6-ED36-219BD8478BE5}"/>
              </a:ext>
            </a:extLst>
          </p:cNvPr>
          <p:cNvSpPr txBox="1"/>
          <p:nvPr/>
        </p:nvSpPr>
        <p:spPr>
          <a:xfrm>
            <a:off x="5788077" y="1569262"/>
            <a:ext cx="6164813" cy="830997"/>
          </a:xfrm>
          <a:prstGeom prst="rect">
            <a:avLst/>
          </a:prstGeom>
          <a:noFill/>
        </p:spPr>
        <p:txBody>
          <a:bodyPr wrap="square" rtlCol="0">
            <a:spAutoFit/>
          </a:bodyPr>
          <a:lstStyle/>
          <a:p>
            <a:r>
              <a:rPr lang="fr-CA" sz="2400" dirty="0"/>
              <a:t>1 or 2 out of 10 </a:t>
            </a:r>
            <a:r>
              <a:rPr lang="fr-CA" sz="2400" dirty="0" err="1"/>
              <a:t>winters</a:t>
            </a:r>
            <a:r>
              <a:rPr lang="fr-CA" sz="2400" dirty="0"/>
              <a:t> </a:t>
            </a:r>
            <a:r>
              <a:rPr lang="fr-CA" sz="2400" dirty="0" err="1"/>
              <a:t>will</a:t>
            </a:r>
            <a:r>
              <a:rPr lang="fr-CA" sz="2400" dirty="0"/>
              <a:t> </a:t>
            </a:r>
            <a:r>
              <a:rPr lang="fr-CA" sz="2400" dirty="0" err="1"/>
              <a:t>still</a:t>
            </a:r>
            <a:r>
              <a:rPr lang="fr-CA" sz="2400" dirty="0"/>
              <a:t> have minimum </a:t>
            </a:r>
            <a:r>
              <a:rPr lang="fr-CA" sz="2400" dirty="0" err="1"/>
              <a:t>temperatures</a:t>
            </a:r>
            <a:r>
              <a:rPr lang="fr-CA" sz="2400" dirty="0"/>
              <a:t> </a:t>
            </a:r>
            <a:r>
              <a:rPr lang="fr-CA" sz="2400" dirty="0" err="1"/>
              <a:t>below</a:t>
            </a:r>
            <a:r>
              <a:rPr lang="fr-CA" sz="2400" dirty="0"/>
              <a:t> -30 </a:t>
            </a:r>
            <a:r>
              <a:rPr lang="fr-CA" sz="2400" dirty="0">
                <a:latin typeface="Calibri" panose="020F0502020204030204" pitchFamily="34" charset="0"/>
                <a:ea typeface="Calibri" panose="020F0502020204030204" pitchFamily="34" charset="0"/>
                <a:cs typeface="Calibri" panose="020F0502020204030204" pitchFamily="34" charset="0"/>
              </a:rPr>
              <a:t>°C by 2070</a:t>
            </a:r>
            <a:endParaRPr lang="fr-CA" sz="2400" dirty="0"/>
          </a:p>
        </p:txBody>
      </p:sp>
      <p:sp>
        <p:nvSpPr>
          <p:cNvPr id="7" name="Arrow: Curved Left 6">
            <a:extLst>
              <a:ext uri="{FF2B5EF4-FFF2-40B4-BE49-F238E27FC236}">
                <a16:creationId xmlns:a16="http://schemas.microsoft.com/office/drawing/2014/main" id="{32ADD109-021E-F96D-3B04-E46D19FBE456}"/>
              </a:ext>
            </a:extLst>
          </p:cNvPr>
          <p:cNvSpPr/>
          <p:nvPr/>
        </p:nvSpPr>
        <p:spPr>
          <a:xfrm rot="1177769">
            <a:off x="11275382" y="2352235"/>
            <a:ext cx="884589" cy="122053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extLst>
      <p:ext uri="{BB962C8B-B14F-4D97-AF65-F5344CB8AC3E}">
        <p14:creationId xmlns:p14="http://schemas.microsoft.com/office/powerpoint/2010/main" val="865349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B10B5-5805-4D7A-71C2-DDD1809172FB}"/>
              </a:ext>
            </a:extLst>
          </p:cNvPr>
          <p:cNvSpPr>
            <a:spLocks noGrp="1"/>
          </p:cNvSpPr>
          <p:nvPr>
            <p:ph type="title"/>
          </p:nvPr>
        </p:nvSpPr>
        <p:spPr/>
        <p:txBody>
          <a:bodyPr/>
          <a:lstStyle/>
          <a:p>
            <a:r>
              <a:rPr lang="fr-CA" dirty="0" err="1"/>
              <a:t>Context</a:t>
            </a:r>
            <a:r>
              <a:rPr lang="fr-CA" dirty="0"/>
              <a:t> of the </a:t>
            </a:r>
            <a:r>
              <a:rPr lang="fr-CA" dirty="0" err="1"/>
              <a:t>research</a:t>
            </a:r>
            <a:r>
              <a:rPr lang="fr-CA" dirty="0"/>
              <a:t> </a:t>
            </a:r>
            <a:r>
              <a:rPr lang="fr-CA" dirty="0" err="1"/>
              <a:t>project</a:t>
            </a:r>
            <a:endParaRPr lang="fr-CA" dirty="0"/>
          </a:p>
        </p:txBody>
      </p:sp>
      <p:sp>
        <p:nvSpPr>
          <p:cNvPr id="3" name="Content Placeholder 2">
            <a:extLst>
              <a:ext uri="{FF2B5EF4-FFF2-40B4-BE49-F238E27FC236}">
                <a16:creationId xmlns:a16="http://schemas.microsoft.com/office/drawing/2014/main" id="{AFEE9E0A-328B-14BA-008E-19C975F6EFFC}"/>
              </a:ext>
            </a:extLst>
          </p:cNvPr>
          <p:cNvSpPr>
            <a:spLocks noGrp="1"/>
          </p:cNvSpPr>
          <p:nvPr>
            <p:ph idx="1"/>
          </p:nvPr>
        </p:nvSpPr>
        <p:spPr/>
        <p:txBody>
          <a:bodyPr/>
          <a:lstStyle/>
          <a:p>
            <a:r>
              <a:rPr lang="en-CA" dirty="0"/>
              <a:t>Two concurrent projects: </a:t>
            </a:r>
          </a:p>
          <a:p>
            <a:pPr lvl="1"/>
            <a:r>
              <a:rPr lang="en-CA" dirty="0"/>
              <a:t>MAPAQ cultivar trial study (initiated summer 2022)</a:t>
            </a:r>
          </a:p>
          <a:p>
            <a:pPr lvl="1"/>
            <a:r>
              <a:rPr lang="en-CA" dirty="0"/>
              <a:t>CAPS viticulture and oenology cluster (</a:t>
            </a:r>
            <a:r>
              <a:rPr lang="en-CA" dirty="0" err="1"/>
              <a:t>tbd</a:t>
            </a:r>
            <a:r>
              <a:rPr lang="en-CA" dirty="0"/>
              <a:t>)</a:t>
            </a:r>
          </a:p>
          <a:p>
            <a:r>
              <a:rPr lang="en-CA" dirty="0"/>
              <a:t>Framework of the project is the MAPAQ mandate for all cultivar trial studies within the horticultural sector</a:t>
            </a:r>
          </a:p>
          <a:p>
            <a:pPr marL="914400" lvl="1" indent="-457200">
              <a:buFont typeface="+mj-lt"/>
              <a:buAutoNum type="arabicPeriod"/>
            </a:pPr>
            <a:r>
              <a:rPr lang="en-CA" dirty="0"/>
              <a:t>Identify cultivar adapted to our climatic conditions</a:t>
            </a:r>
          </a:p>
          <a:p>
            <a:pPr marL="914400" lvl="1" indent="-457200">
              <a:buFont typeface="+mj-lt"/>
              <a:buAutoNum type="arabicPeriod"/>
            </a:pPr>
            <a:r>
              <a:rPr lang="en-CA" dirty="0"/>
              <a:t>Improve climate change resiliency</a:t>
            </a:r>
          </a:p>
          <a:p>
            <a:pPr marL="914400" lvl="1" indent="-457200">
              <a:buFont typeface="+mj-lt"/>
              <a:buAutoNum type="arabicPeriod"/>
            </a:pPr>
            <a:r>
              <a:rPr lang="en-CA" dirty="0"/>
              <a:t>Reduce pesticide usage</a:t>
            </a:r>
          </a:p>
          <a:p>
            <a:pPr marL="914400" lvl="1" indent="-457200">
              <a:buFont typeface="+mj-lt"/>
              <a:buAutoNum type="arabicPeriod"/>
            </a:pPr>
            <a:r>
              <a:rPr lang="en-CA" dirty="0"/>
              <a:t>Controlled experiment with scientific supervision</a:t>
            </a:r>
          </a:p>
          <a:p>
            <a:pPr marL="914400" lvl="1" indent="-457200">
              <a:buFont typeface="+mj-lt"/>
              <a:buAutoNum type="arabicPeriod"/>
            </a:pPr>
            <a:r>
              <a:rPr lang="en-CA" dirty="0"/>
              <a:t>Publicly available results</a:t>
            </a:r>
          </a:p>
          <a:p>
            <a:pPr lvl="1"/>
            <a:endParaRPr lang="fr-CA" dirty="0"/>
          </a:p>
        </p:txBody>
      </p:sp>
    </p:spTree>
    <p:extLst>
      <p:ext uri="{BB962C8B-B14F-4D97-AF65-F5344CB8AC3E}">
        <p14:creationId xmlns:p14="http://schemas.microsoft.com/office/powerpoint/2010/main" val="2710318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C2BAF-038B-56F8-D0D7-DAC9C3DA3A4E}"/>
              </a:ext>
            </a:extLst>
          </p:cNvPr>
          <p:cNvSpPr>
            <a:spLocks noGrp="1"/>
          </p:cNvSpPr>
          <p:nvPr>
            <p:ph type="title"/>
          </p:nvPr>
        </p:nvSpPr>
        <p:spPr/>
        <p:txBody>
          <a:bodyPr/>
          <a:lstStyle/>
          <a:p>
            <a:r>
              <a:rPr lang="fr-CA" dirty="0" err="1"/>
              <a:t>Context</a:t>
            </a:r>
            <a:r>
              <a:rPr lang="fr-CA" dirty="0"/>
              <a:t> of the </a:t>
            </a:r>
            <a:r>
              <a:rPr lang="fr-CA" dirty="0" err="1"/>
              <a:t>research</a:t>
            </a:r>
            <a:r>
              <a:rPr lang="fr-CA" dirty="0"/>
              <a:t> </a:t>
            </a:r>
            <a:r>
              <a:rPr lang="fr-CA" dirty="0" err="1"/>
              <a:t>project</a:t>
            </a:r>
            <a:endParaRPr lang="fr-CA" dirty="0"/>
          </a:p>
        </p:txBody>
      </p:sp>
      <p:sp>
        <p:nvSpPr>
          <p:cNvPr id="3" name="Content Placeholder 2">
            <a:extLst>
              <a:ext uri="{FF2B5EF4-FFF2-40B4-BE49-F238E27FC236}">
                <a16:creationId xmlns:a16="http://schemas.microsoft.com/office/drawing/2014/main" id="{9E385F8B-F5FB-7063-C3B9-5AF9DD6226CB}"/>
              </a:ext>
            </a:extLst>
          </p:cNvPr>
          <p:cNvSpPr>
            <a:spLocks noGrp="1"/>
          </p:cNvSpPr>
          <p:nvPr>
            <p:ph idx="1"/>
          </p:nvPr>
        </p:nvSpPr>
        <p:spPr>
          <a:xfrm>
            <a:off x="838200" y="1825625"/>
            <a:ext cx="7296807" cy="4351338"/>
          </a:xfrm>
        </p:spPr>
        <p:txBody>
          <a:bodyPr>
            <a:normAutofit fontScale="92500"/>
          </a:bodyPr>
          <a:lstStyle/>
          <a:p>
            <a:r>
              <a:rPr lang="en-CA" dirty="0"/>
              <a:t>Specific objectives: </a:t>
            </a:r>
          </a:p>
          <a:p>
            <a:pPr lvl="1"/>
            <a:r>
              <a:rPr lang="en-CA" dirty="0"/>
              <a:t>Characterize the growth of new cultivars within the Quebec terroir</a:t>
            </a:r>
          </a:p>
          <a:p>
            <a:pPr lvl="1"/>
            <a:r>
              <a:rPr lang="en-CA" dirty="0"/>
              <a:t>Quantify/characterize…</a:t>
            </a:r>
          </a:p>
          <a:p>
            <a:pPr lvl="2"/>
            <a:r>
              <a:rPr lang="en-CA" dirty="0"/>
              <a:t>The phytosanitary interventions required</a:t>
            </a:r>
          </a:p>
          <a:p>
            <a:pPr lvl="2"/>
            <a:r>
              <a:rPr lang="en-CA" dirty="0"/>
              <a:t>Cold hardiness </a:t>
            </a:r>
          </a:p>
          <a:p>
            <a:pPr lvl="2"/>
            <a:r>
              <a:rPr lang="en-CA" dirty="0"/>
              <a:t>Preliminary yield assessment</a:t>
            </a:r>
          </a:p>
          <a:p>
            <a:pPr lvl="1"/>
            <a:r>
              <a:rPr lang="en-CA" dirty="0"/>
              <a:t>Determine the oenological potential of the new cultivars</a:t>
            </a:r>
          </a:p>
          <a:p>
            <a:r>
              <a:rPr lang="en-CA" dirty="0"/>
              <a:t>Multi-step process</a:t>
            </a:r>
          </a:p>
          <a:p>
            <a:pPr lvl="1"/>
            <a:r>
              <a:rPr lang="en-CA" dirty="0"/>
              <a:t>Level 1: planting at experimental research vineyard and data collection (2023-2027)</a:t>
            </a:r>
          </a:p>
          <a:p>
            <a:pPr lvl="1"/>
            <a:r>
              <a:rPr lang="en-CA" dirty="0"/>
              <a:t>Level 2: commercial vineyard planting (2027 - …) </a:t>
            </a:r>
          </a:p>
        </p:txBody>
      </p:sp>
      <p:pic>
        <p:nvPicPr>
          <p:cNvPr id="6" name="Picture 5" descr="A picture containing grass, outdoor, cloud, sky&#10;&#10;Description automatically generated">
            <a:extLst>
              <a:ext uri="{FF2B5EF4-FFF2-40B4-BE49-F238E27FC236}">
                <a16:creationId xmlns:a16="http://schemas.microsoft.com/office/drawing/2014/main" id="{2F2E33CD-6838-0284-5692-2B31B5D4B22A}"/>
              </a:ext>
            </a:extLst>
          </p:cNvPr>
          <p:cNvPicPr>
            <a:picLocks noChangeAspect="1"/>
          </p:cNvPicPr>
          <p:nvPr/>
        </p:nvPicPr>
        <p:blipFill rotWithShape="1">
          <a:blip r:embed="rId3">
            <a:extLst>
              <a:ext uri="{28A0092B-C50C-407E-A947-70E740481C1C}">
                <a14:useLocalDpi xmlns:a14="http://schemas.microsoft.com/office/drawing/2010/main" val="0"/>
              </a:ext>
            </a:extLst>
          </a:blip>
          <a:srcRect t="21461"/>
          <a:stretch/>
        </p:blipFill>
        <p:spPr>
          <a:xfrm>
            <a:off x="8283103" y="2006655"/>
            <a:ext cx="3604096" cy="3989278"/>
          </a:xfrm>
          <a:prstGeom prst="rect">
            <a:avLst/>
          </a:prstGeom>
        </p:spPr>
      </p:pic>
    </p:spTree>
    <p:extLst>
      <p:ext uri="{BB962C8B-B14F-4D97-AF65-F5344CB8AC3E}">
        <p14:creationId xmlns:p14="http://schemas.microsoft.com/office/powerpoint/2010/main" val="1873790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9633-7DFC-E35B-1ACB-EAA537AFD068}"/>
              </a:ext>
            </a:extLst>
          </p:cNvPr>
          <p:cNvSpPr>
            <a:spLocks noGrp="1"/>
          </p:cNvSpPr>
          <p:nvPr>
            <p:ph type="title"/>
          </p:nvPr>
        </p:nvSpPr>
        <p:spPr/>
        <p:txBody>
          <a:bodyPr/>
          <a:lstStyle/>
          <a:p>
            <a:r>
              <a:rPr lang="fr-CA" dirty="0" err="1"/>
              <a:t>Decision-making</a:t>
            </a:r>
            <a:r>
              <a:rPr lang="fr-CA" dirty="0"/>
              <a:t> process</a:t>
            </a:r>
          </a:p>
        </p:txBody>
      </p:sp>
      <p:sp>
        <p:nvSpPr>
          <p:cNvPr id="3" name="Content Placeholder 2">
            <a:extLst>
              <a:ext uri="{FF2B5EF4-FFF2-40B4-BE49-F238E27FC236}">
                <a16:creationId xmlns:a16="http://schemas.microsoft.com/office/drawing/2014/main" id="{82775E17-A10F-66D1-32C0-26015ED2E587}"/>
              </a:ext>
            </a:extLst>
          </p:cNvPr>
          <p:cNvSpPr>
            <a:spLocks noGrp="1"/>
          </p:cNvSpPr>
          <p:nvPr>
            <p:ph idx="1"/>
          </p:nvPr>
        </p:nvSpPr>
        <p:spPr/>
        <p:txBody>
          <a:bodyPr/>
          <a:lstStyle/>
          <a:p>
            <a:r>
              <a:rPr lang="en-CA" dirty="0"/>
              <a:t>Committee assembled to supervise the trials with representatives from…</a:t>
            </a:r>
          </a:p>
          <a:p>
            <a:pPr lvl="1"/>
            <a:r>
              <a:rPr lang="en-CA" dirty="0"/>
              <a:t>CRAM</a:t>
            </a:r>
          </a:p>
          <a:p>
            <a:pPr lvl="1"/>
            <a:r>
              <a:rPr lang="en-CA" dirty="0"/>
              <a:t>Grape growers</a:t>
            </a:r>
          </a:p>
          <a:p>
            <a:pPr lvl="1"/>
            <a:r>
              <a:rPr lang="en-CA" dirty="0"/>
              <a:t>Conseil des </a:t>
            </a:r>
            <a:r>
              <a:rPr lang="en-CA" dirty="0" err="1"/>
              <a:t>vins</a:t>
            </a:r>
            <a:r>
              <a:rPr lang="en-CA" dirty="0"/>
              <a:t> du Québec representatives</a:t>
            </a:r>
          </a:p>
          <a:p>
            <a:pPr lvl="1"/>
            <a:r>
              <a:rPr lang="en-CA" dirty="0"/>
              <a:t>Agronomists and oenology consultant</a:t>
            </a:r>
          </a:p>
          <a:p>
            <a:pPr lvl="1"/>
            <a:r>
              <a:rPr lang="en-CA" dirty="0"/>
              <a:t>MAPAQ</a:t>
            </a:r>
          </a:p>
          <a:p>
            <a:r>
              <a:rPr lang="en-CA" dirty="0"/>
              <a:t>Meetings held at each key steps of the process and when decisions need to be made</a:t>
            </a:r>
          </a:p>
          <a:p>
            <a:r>
              <a:rPr lang="en-CA" dirty="0"/>
              <a:t>Decisions made by majority vote</a:t>
            </a:r>
          </a:p>
        </p:txBody>
      </p:sp>
    </p:spTree>
    <p:extLst>
      <p:ext uri="{BB962C8B-B14F-4D97-AF65-F5344CB8AC3E}">
        <p14:creationId xmlns:p14="http://schemas.microsoft.com/office/powerpoint/2010/main" val="3231907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4354C-B5C6-05BB-537A-879D0F162BE5}"/>
              </a:ext>
            </a:extLst>
          </p:cNvPr>
          <p:cNvSpPr>
            <a:spLocks noGrp="1"/>
          </p:cNvSpPr>
          <p:nvPr>
            <p:ph type="title"/>
          </p:nvPr>
        </p:nvSpPr>
        <p:spPr/>
        <p:txBody>
          <a:bodyPr/>
          <a:lstStyle/>
          <a:p>
            <a:r>
              <a:rPr lang="fr-CA" dirty="0"/>
              <a:t>New cultivar </a:t>
            </a:r>
            <a:r>
              <a:rPr lang="fr-CA" dirty="0" err="1"/>
              <a:t>selection</a:t>
            </a:r>
            <a:r>
              <a:rPr lang="fr-CA" dirty="0"/>
              <a:t> </a:t>
            </a:r>
            <a:r>
              <a:rPr lang="fr-CA" dirty="0" err="1"/>
              <a:t>criteria</a:t>
            </a:r>
            <a:endParaRPr lang="fr-CA" dirty="0"/>
          </a:p>
        </p:txBody>
      </p:sp>
      <p:pic>
        <p:nvPicPr>
          <p:cNvPr id="4" name="Image 2">
            <a:extLst>
              <a:ext uri="{FF2B5EF4-FFF2-40B4-BE49-F238E27FC236}">
                <a16:creationId xmlns:a16="http://schemas.microsoft.com/office/drawing/2014/main" id="{3A6908BC-E252-9CAC-AA7E-263BF1B9906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617" y="1499600"/>
            <a:ext cx="11458765" cy="4887848"/>
          </a:xfrm>
          <a:prstGeom prst="rect">
            <a:avLst/>
          </a:prstGeom>
          <a:noFill/>
          <a:ln>
            <a:noFill/>
          </a:ln>
        </p:spPr>
      </p:pic>
      <p:sp>
        <p:nvSpPr>
          <p:cNvPr id="5" name="Rectangle 4">
            <a:extLst>
              <a:ext uri="{FF2B5EF4-FFF2-40B4-BE49-F238E27FC236}">
                <a16:creationId xmlns:a16="http://schemas.microsoft.com/office/drawing/2014/main" id="{D5A66838-6AEF-BB79-2306-66736F03C71D}"/>
              </a:ext>
            </a:extLst>
          </p:cNvPr>
          <p:cNvSpPr/>
          <p:nvPr/>
        </p:nvSpPr>
        <p:spPr>
          <a:xfrm>
            <a:off x="1249680" y="1880530"/>
            <a:ext cx="2565575" cy="2328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Rectangle 6">
            <a:extLst>
              <a:ext uri="{FF2B5EF4-FFF2-40B4-BE49-F238E27FC236}">
                <a16:creationId xmlns:a16="http://schemas.microsoft.com/office/drawing/2014/main" id="{53660258-DC8F-0D2F-E43A-34131251B5C0}"/>
              </a:ext>
            </a:extLst>
          </p:cNvPr>
          <p:cNvSpPr/>
          <p:nvPr/>
        </p:nvSpPr>
        <p:spPr>
          <a:xfrm>
            <a:off x="3736165" y="1880530"/>
            <a:ext cx="2565575" cy="2328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a:extLst>
              <a:ext uri="{FF2B5EF4-FFF2-40B4-BE49-F238E27FC236}">
                <a16:creationId xmlns:a16="http://schemas.microsoft.com/office/drawing/2014/main" id="{31CF501F-3139-C8E3-FAB0-9C72243F1AD0}"/>
              </a:ext>
            </a:extLst>
          </p:cNvPr>
          <p:cNvSpPr/>
          <p:nvPr/>
        </p:nvSpPr>
        <p:spPr>
          <a:xfrm>
            <a:off x="3736165" y="4619298"/>
            <a:ext cx="2565575" cy="1466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extLst>
              <a:ext uri="{FF2B5EF4-FFF2-40B4-BE49-F238E27FC236}">
                <a16:creationId xmlns:a16="http://schemas.microsoft.com/office/drawing/2014/main" id="{00B9B78B-0810-FBF4-451C-5B877C3F8FDE}"/>
              </a:ext>
            </a:extLst>
          </p:cNvPr>
          <p:cNvSpPr/>
          <p:nvPr/>
        </p:nvSpPr>
        <p:spPr>
          <a:xfrm>
            <a:off x="1402080" y="1701173"/>
            <a:ext cx="9540240" cy="5526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extLst>
              <a:ext uri="{FF2B5EF4-FFF2-40B4-BE49-F238E27FC236}">
                <a16:creationId xmlns:a16="http://schemas.microsoft.com/office/drawing/2014/main" id="{D79C0CF5-55FF-4AA9-04C2-F92D9B4A1048}"/>
              </a:ext>
            </a:extLst>
          </p:cNvPr>
          <p:cNvSpPr/>
          <p:nvPr/>
        </p:nvSpPr>
        <p:spPr>
          <a:xfrm>
            <a:off x="6301740" y="1877282"/>
            <a:ext cx="2565575" cy="2328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extLst>
              <a:ext uri="{FF2B5EF4-FFF2-40B4-BE49-F238E27FC236}">
                <a16:creationId xmlns:a16="http://schemas.microsoft.com/office/drawing/2014/main" id="{96220E27-0648-2BA3-4B3F-5AC19FF94FC2}"/>
              </a:ext>
            </a:extLst>
          </p:cNvPr>
          <p:cNvSpPr/>
          <p:nvPr/>
        </p:nvSpPr>
        <p:spPr>
          <a:xfrm>
            <a:off x="8867315" y="1885167"/>
            <a:ext cx="2565575" cy="2328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3" name="Rectangle 12">
            <a:extLst>
              <a:ext uri="{FF2B5EF4-FFF2-40B4-BE49-F238E27FC236}">
                <a16:creationId xmlns:a16="http://schemas.microsoft.com/office/drawing/2014/main" id="{7F160FC8-8781-6488-0BB1-733BF6B73D1C}"/>
              </a:ext>
            </a:extLst>
          </p:cNvPr>
          <p:cNvSpPr/>
          <p:nvPr/>
        </p:nvSpPr>
        <p:spPr>
          <a:xfrm>
            <a:off x="8867315" y="4608850"/>
            <a:ext cx="2565575" cy="1466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4469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61D0-1920-CB49-C01F-3556CAEBAF08}"/>
              </a:ext>
            </a:extLst>
          </p:cNvPr>
          <p:cNvSpPr>
            <a:spLocks noGrp="1"/>
          </p:cNvSpPr>
          <p:nvPr>
            <p:ph type="title"/>
          </p:nvPr>
        </p:nvSpPr>
        <p:spPr/>
        <p:txBody>
          <a:bodyPr/>
          <a:lstStyle/>
          <a:p>
            <a:r>
              <a:rPr lang="fr-CA" dirty="0"/>
              <a:t>New cultivar </a:t>
            </a:r>
            <a:r>
              <a:rPr lang="fr-CA" dirty="0" err="1"/>
              <a:t>selection</a:t>
            </a:r>
            <a:r>
              <a:rPr lang="fr-CA" dirty="0"/>
              <a:t> </a:t>
            </a:r>
            <a:r>
              <a:rPr lang="fr-CA" dirty="0" err="1"/>
              <a:t>criteria</a:t>
            </a:r>
            <a:endParaRPr lang="fr-CA" dirty="0"/>
          </a:p>
        </p:txBody>
      </p:sp>
      <p:pic>
        <p:nvPicPr>
          <p:cNvPr id="4" name="Image 3">
            <a:extLst>
              <a:ext uri="{FF2B5EF4-FFF2-40B4-BE49-F238E27FC236}">
                <a16:creationId xmlns:a16="http://schemas.microsoft.com/office/drawing/2014/main" id="{5CFC6577-51C6-AB3D-B467-8C16F54232E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507" y="1766350"/>
            <a:ext cx="11253952" cy="4471362"/>
          </a:xfrm>
          <a:prstGeom prst="rect">
            <a:avLst/>
          </a:prstGeom>
          <a:noFill/>
          <a:ln>
            <a:noFill/>
          </a:ln>
        </p:spPr>
      </p:pic>
      <p:sp>
        <p:nvSpPr>
          <p:cNvPr id="5" name="Rectangle 4">
            <a:extLst>
              <a:ext uri="{FF2B5EF4-FFF2-40B4-BE49-F238E27FC236}">
                <a16:creationId xmlns:a16="http://schemas.microsoft.com/office/drawing/2014/main" id="{91181DEC-A2EC-4C4E-1586-EF337B9CC818}"/>
              </a:ext>
            </a:extLst>
          </p:cNvPr>
          <p:cNvSpPr/>
          <p:nvPr/>
        </p:nvSpPr>
        <p:spPr>
          <a:xfrm>
            <a:off x="2702998" y="1774233"/>
            <a:ext cx="2565575" cy="4463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extLst>
              <a:ext uri="{FF2B5EF4-FFF2-40B4-BE49-F238E27FC236}">
                <a16:creationId xmlns:a16="http://schemas.microsoft.com/office/drawing/2014/main" id="{6BCF220A-41AD-B886-79E0-5F2B853173CD}"/>
              </a:ext>
            </a:extLst>
          </p:cNvPr>
          <p:cNvSpPr/>
          <p:nvPr/>
        </p:nvSpPr>
        <p:spPr>
          <a:xfrm>
            <a:off x="5268574" y="1774233"/>
            <a:ext cx="2826758" cy="4463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extLst>
              <a:ext uri="{FF2B5EF4-FFF2-40B4-BE49-F238E27FC236}">
                <a16:creationId xmlns:a16="http://schemas.microsoft.com/office/drawing/2014/main" id="{B0470052-B77F-CACD-86E7-03B1CF638E40}"/>
              </a:ext>
            </a:extLst>
          </p:cNvPr>
          <p:cNvSpPr/>
          <p:nvPr/>
        </p:nvSpPr>
        <p:spPr>
          <a:xfrm>
            <a:off x="7998376" y="1782116"/>
            <a:ext cx="2081570" cy="4463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Rectangle 10">
            <a:extLst>
              <a:ext uri="{FF2B5EF4-FFF2-40B4-BE49-F238E27FC236}">
                <a16:creationId xmlns:a16="http://schemas.microsoft.com/office/drawing/2014/main" id="{2E081629-68FB-6629-7F0C-3F4385F69A78}"/>
              </a:ext>
            </a:extLst>
          </p:cNvPr>
          <p:cNvSpPr/>
          <p:nvPr/>
        </p:nvSpPr>
        <p:spPr>
          <a:xfrm>
            <a:off x="10079946" y="1758467"/>
            <a:ext cx="1758512" cy="4463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51175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3CA2-2E22-C07B-25B1-D103F4F17CE7}"/>
              </a:ext>
            </a:extLst>
          </p:cNvPr>
          <p:cNvSpPr>
            <a:spLocks noGrp="1"/>
          </p:cNvSpPr>
          <p:nvPr>
            <p:ph type="title"/>
            <p:custDataLst>
              <p:tags r:id="rId1"/>
            </p:custDataLst>
          </p:nvPr>
        </p:nvSpPr>
        <p:spPr/>
        <p:txBody>
          <a:bodyPr/>
          <a:lstStyle/>
          <a:p>
            <a:r>
              <a:rPr lang="fr-CA" dirty="0"/>
              <a:t>Survey </a:t>
            </a:r>
            <a:r>
              <a:rPr lang="fr-CA" dirty="0" err="1"/>
              <a:t>results</a:t>
            </a:r>
            <a:r>
              <a:rPr lang="fr-CA" dirty="0"/>
              <a:t> – </a:t>
            </a:r>
            <a:r>
              <a:rPr lang="fr-CA" dirty="0" err="1"/>
              <a:t>hardy</a:t>
            </a:r>
            <a:r>
              <a:rPr lang="fr-CA" dirty="0"/>
              <a:t> cultivars</a:t>
            </a:r>
          </a:p>
        </p:txBody>
      </p:sp>
      <p:sp>
        <p:nvSpPr>
          <p:cNvPr id="3" name="Content Placeholder 2">
            <a:extLst>
              <a:ext uri="{FF2B5EF4-FFF2-40B4-BE49-F238E27FC236}">
                <a16:creationId xmlns:a16="http://schemas.microsoft.com/office/drawing/2014/main" id="{DBD9C5D4-21D2-366A-382E-70329DAB1B4A}"/>
              </a:ext>
            </a:extLst>
          </p:cNvPr>
          <p:cNvSpPr>
            <a:spLocks noGrp="1"/>
          </p:cNvSpPr>
          <p:nvPr>
            <p:ph idx="1"/>
            <p:custDataLst>
              <p:tags r:id="rId2"/>
            </p:custDataLst>
          </p:nvPr>
        </p:nvSpPr>
        <p:spPr>
          <a:xfrm>
            <a:off x="7848600" y="1825624"/>
            <a:ext cx="3977640" cy="4351338"/>
          </a:xfrm>
        </p:spPr>
        <p:txBody>
          <a:bodyPr>
            <a:normAutofit fontScale="92500" lnSpcReduction="20000"/>
          </a:bodyPr>
          <a:lstStyle/>
          <a:p>
            <a:pPr marL="0" indent="0">
              <a:buNone/>
            </a:pPr>
            <a:r>
              <a:rPr lang="fr-CA" sz="3000" b="1" dirty="0" err="1"/>
              <a:t>Planting</a:t>
            </a:r>
            <a:r>
              <a:rPr lang="fr-CA" sz="3000" b="1" dirty="0"/>
              <a:t> 2023</a:t>
            </a:r>
          </a:p>
          <a:p>
            <a:r>
              <a:rPr lang="fr-CA" dirty="0">
                <a:solidFill>
                  <a:schemeClr val="accent6"/>
                </a:solidFill>
              </a:rPr>
              <a:t>Évangeline (KW96-2)</a:t>
            </a:r>
          </a:p>
          <a:p>
            <a:r>
              <a:rPr lang="fr-CA" dirty="0">
                <a:solidFill>
                  <a:srgbClr val="C00000"/>
                </a:solidFill>
              </a:rPr>
              <a:t>MAVO 98-97-02</a:t>
            </a:r>
          </a:p>
          <a:p>
            <a:r>
              <a:rPr lang="fr-CA" dirty="0" err="1">
                <a:solidFill>
                  <a:schemeClr val="accent6"/>
                </a:solidFill>
              </a:rPr>
              <a:t>Chenibec</a:t>
            </a:r>
            <a:endParaRPr lang="fr-CA" dirty="0">
              <a:solidFill>
                <a:schemeClr val="accent6"/>
              </a:solidFill>
            </a:endParaRPr>
          </a:p>
          <a:p>
            <a:r>
              <a:rPr lang="fr-CA" dirty="0" err="1">
                <a:solidFill>
                  <a:schemeClr val="accent6"/>
                </a:solidFill>
              </a:rPr>
              <a:t>Itasca</a:t>
            </a:r>
            <a:endParaRPr lang="fr-CA" dirty="0">
              <a:solidFill>
                <a:schemeClr val="accent6"/>
              </a:solidFill>
            </a:endParaRPr>
          </a:p>
          <a:p>
            <a:r>
              <a:rPr lang="fr-CA" dirty="0">
                <a:solidFill>
                  <a:srgbClr val="C00000"/>
                </a:solidFill>
              </a:rPr>
              <a:t>MAVO 02-05-01</a:t>
            </a:r>
          </a:p>
          <a:p>
            <a:r>
              <a:rPr lang="fr-CA" dirty="0">
                <a:solidFill>
                  <a:schemeClr val="accent6"/>
                </a:solidFill>
              </a:rPr>
              <a:t>Fleurtai (2024)</a:t>
            </a:r>
          </a:p>
          <a:p>
            <a:r>
              <a:rPr lang="fr-CA" dirty="0">
                <a:solidFill>
                  <a:schemeClr val="accent6"/>
                </a:solidFill>
              </a:rPr>
              <a:t>Clarion (2024)</a:t>
            </a:r>
          </a:p>
          <a:p>
            <a:pPr marL="0" indent="0">
              <a:buNone/>
            </a:pPr>
            <a:r>
              <a:rPr lang="fr-CA" sz="3000" b="1" dirty="0" err="1"/>
              <a:t>Planting</a:t>
            </a:r>
            <a:r>
              <a:rPr lang="fr-CA" sz="3000" b="1" dirty="0"/>
              <a:t> 2025</a:t>
            </a:r>
          </a:p>
          <a:p>
            <a:r>
              <a:rPr lang="fr-CA" dirty="0">
                <a:solidFill>
                  <a:srgbClr val="C00000"/>
                </a:solidFill>
              </a:rPr>
              <a:t>Rondo</a:t>
            </a:r>
          </a:p>
          <a:p>
            <a:endParaRPr lang="fr-CA" dirty="0"/>
          </a:p>
          <a:p>
            <a:endParaRPr lang="fr-CA" dirty="0"/>
          </a:p>
        </p:txBody>
      </p:sp>
      <p:graphicFrame>
        <p:nvGraphicFramePr>
          <p:cNvPr id="5" name="Chart 4">
            <a:extLst>
              <a:ext uri="{FF2B5EF4-FFF2-40B4-BE49-F238E27FC236}">
                <a16:creationId xmlns:a16="http://schemas.microsoft.com/office/drawing/2014/main" id="{E46E5071-70CB-BC7C-ACB8-92E717618318}"/>
              </a:ext>
            </a:extLst>
          </p:cNvPr>
          <p:cNvGraphicFramePr>
            <a:graphicFrameLocks/>
          </p:cNvGraphicFramePr>
          <p:nvPr>
            <p:custDataLst>
              <p:tags r:id="rId3"/>
            </p:custDataLst>
          </p:nvPr>
        </p:nvGraphicFramePr>
        <p:xfrm>
          <a:off x="0" y="1583675"/>
          <a:ext cx="8026285" cy="483523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91704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9306-F378-8D6C-72DE-C0E645859748}"/>
              </a:ext>
            </a:extLst>
          </p:cNvPr>
          <p:cNvSpPr>
            <a:spLocks noGrp="1"/>
          </p:cNvSpPr>
          <p:nvPr>
            <p:ph type="title"/>
            <p:custDataLst>
              <p:tags r:id="rId1"/>
            </p:custDataLst>
          </p:nvPr>
        </p:nvSpPr>
        <p:spPr/>
        <p:txBody>
          <a:bodyPr/>
          <a:lstStyle/>
          <a:p>
            <a:r>
              <a:rPr lang="fr-CA" dirty="0"/>
              <a:t>Survey </a:t>
            </a:r>
            <a:r>
              <a:rPr lang="fr-CA" dirty="0" err="1"/>
              <a:t>results</a:t>
            </a:r>
            <a:r>
              <a:rPr lang="fr-CA" dirty="0"/>
              <a:t> – not </a:t>
            </a:r>
            <a:r>
              <a:rPr lang="fr-CA" dirty="0" err="1"/>
              <a:t>hardy</a:t>
            </a:r>
            <a:r>
              <a:rPr lang="fr-CA" dirty="0"/>
              <a:t>, </a:t>
            </a:r>
            <a:r>
              <a:rPr lang="fr-CA" dirty="0" err="1"/>
              <a:t>early</a:t>
            </a:r>
            <a:r>
              <a:rPr lang="fr-CA" dirty="0"/>
              <a:t> </a:t>
            </a:r>
            <a:r>
              <a:rPr lang="fr-CA" dirty="0" err="1"/>
              <a:t>ripening</a:t>
            </a:r>
            <a:endParaRPr lang="fr-CA" dirty="0"/>
          </a:p>
        </p:txBody>
      </p:sp>
      <p:sp>
        <p:nvSpPr>
          <p:cNvPr id="3" name="Content Placeholder 2">
            <a:extLst>
              <a:ext uri="{FF2B5EF4-FFF2-40B4-BE49-F238E27FC236}">
                <a16:creationId xmlns:a16="http://schemas.microsoft.com/office/drawing/2014/main" id="{616D4B44-1086-5844-1140-BC4AAD45FEDB}"/>
              </a:ext>
            </a:extLst>
          </p:cNvPr>
          <p:cNvSpPr>
            <a:spLocks noGrp="1"/>
          </p:cNvSpPr>
          <p:nvPr>
            <p:ph idx="1"/>
            <p:custDataLst>
              <p:tags r:id="rId2"/>
            </p:custDataLst>
          </p:nvPr>
        </p:nvSpPr>
        <p:spPr>
          <a:xfrm>
            <a:off x="6903720" y="1825625"/>
            <a:ext cx="4450080" cy="4351338"/>
          </a:xfrm>
        </p:spPr>
        <p:txBody>
          <a:bodyPr/>
          <a:lstStyle/>
          <a:p>
            <a:pPr marL="0" indent="0">
              <a:buNone/>
            </a:pPr>
            <a:r>
              <a:rPr lang="fr-CA" b="1" dirty="0" err="1"/>
              <a:t>Planting</a:t>
            </a:r>
            <a:r>
              <a:rPr lang="fr-CA" b="1" dirty="0"/>
              <a:t> 2023</a:t>
            </a:r>
          </a:p>
          <a:p>
            <a:r>
              <a:rPr lang="fr-CA" dirty="0">
                <a:solidFill>
                  <a:schemeClr val="accent6"/>
                </a:solidFill>
              </a:rPr>
              <a:t>Solaris</a:t>
            </a:r>
          </a:p>
          <a:p>
            <a:r>
              <a:rPr lang="fr-CA" dirty="0">
                <a:solidFill>
                  <a:schemeClr val="accent6"/>
                </a:solidFill>
              </a:rPr>
              <a:t>Bacchus blanc</a:t>
            </a:r>
          </a:p>
        </p:txBody>
      </p:sp>
      <p:graphicFrame>
        <p:nvGraphicFramePr>
          <p:cNvPr id="4" name="Chart 3">
            <a:extLst>
              <a:ext uri="{FF2B5EF4-FFF2-40B4-BE49-F238E27FC236}">
                <a16:creationId xmlns:a16="http://schemas.microsoft.com/office/drawing/2014/main" id="{F6148152-13D1-2152-FA66-48C62AF26BDD}"/>
              </a:ext>
            </a:extLst>
          </p:cNvPr>
          <p:cNvGraphicFramePr>
            <a:graphicFrameLocks/>
          </p:cNvGraphicFramePr>
          <p:nvPr>
            <p:custDataLst>
              <p:tags r:id="rId3"/>
            </p:custDataLst>
          </p:nvPr>
        </p:nvGraphicFramePr>
        <p:xfrm>
          <a:off x="0" y="1683120"/>
          <a:ext cx="6629399" cy="449384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59476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9AEB5-CC13-C6A3-D899-413211C4C23D}"/>
              </a:ext>
            </a:extLst>
          </p:cNvPr>
          <p:cNvSpPr>
            <a:spLocks noGrp="1"/>
          </p:cNvSpPr>
          <p:nvPr>
            <p:ph type="title"/>
            <p:custDataLst>
              <p:tags r:id="rId1"/>
            </p:custDataLst>
          </p:nvPr>
        </p:nvSpPr>
        <p:spPr>
          <a:xfrm>
            <a:off x="548640" y="279400"/>
            <a:ext cx="10515600" cy="1325563"/>
          </a:xfrm>
        </p:spPr>
        <p:txBody>
          <a:bodyPr/>
          <a:lstStyle/>
          <a:p>
            <a:r>
              <a:rPr lang="fr-CA" dirty="0"/>
              <a:t>Survey </a:t>
            </a:r>
            <a:r>
              <a:rPr lang="fr-CA" dirty="0" err="1"/>
              <a:t>results</a:t>
            </a:r>
            <a:r>
              <a:rPr lang="fr-CA" dirty="0"/>
              <a:t> – not </a:t>
            </a:r>
            <a:r>
              <a:rPr lang="fr-CA" dirty="0" err="1"/>
              <a:t>hardy</a:t>
            </a:r>
            <a:r>
              <a:rPr lang="fr-CA" dirty="0"/>
              <a:t>, </a:t>
            </a:r>
            <a:r>
              <a:rPr lang="fr-CA" dirty="0" err="1"/>
              <a:t>midseason</a:t>
            </a:r>
            <a:r>
              <a:rPr lang="fr-CA" dirty="0"/>
              <a:t> </a:t>
            </a:r>
          </a:p>
        </p:txBody>
      </p:sp>
      <p:sp>
        <p:nvSpPr>
          <p:cNvPr id="3" name="Content Placeholder 2">
            <a:extLst>
              <a:ext uri="{FF2B5EF4-FFF2-40B4-BE49-F238E27FC236}">
                <a16:creationId xmlns:a16="http://schemas.microsoft.com/office/drawing/2014/main" id="{2D1216C4-7B54-53C1-B8AA-366D0B073D06}"/>
              </a:ext>
            </a:extLst>
          </p:cNvPr>
          <p:cNvSpPr>
            <a:spLocks noGrp="1"/>
          </p:cNvSpPr>
          <p:nvPr>
            <p:ph idx="1"/>
            <p:custDataLst>
              <p:tags r:id="rId2"/>
            </p:custDataLst>
          </p:nvPr>
        </p:nvSpPr>
        <p:spPr>
          <a:xfrm>
            <a:off x="7847907" y="1860514"/>
            <a:ext cx="3810693" cy="4351338"/>
          </a:xfrm>
        </p:spPr>
        <p:txBody>
          <a:bodyPr/>
          <a:lstStyle/>
          <a:p>
            <a:pPr marL="0" indent="0">
              <a:buNone/>
            </a:pPr>
            <a:r>
              <a:rPr lang="fr-CA" b="1" dirty="0"/>
              <a:t>Plantation 2023</a:t>
            </a:r>
          </a:p>
          <a:p>
            <a:r>
              <a:rPr lang="fr-CA" dirty="0" err="1">
                <a:solidFill>
                  <a:schemeClr val="accent6"/>
                </a:solidFill>
              </a:rPr>
              <a:t>Helios</a:t>
            </a:r>
            <a:endParaRPr lang="fr-CA" dirty="0">
              <a:solidFill>
                <a:schemeClr val="accent6"/>
              </a:solidFill>
            </a:endParaRPr>
          </a:p>
          <a:p>
            <a:endParaRPr lang="fr-CA" dirty="0"/>
          </a:p>
          <a:p>
            <a:pPr marL="0" indent="0">
              <a:buNone/>
            </a:pPr>
            <a:r>
              <a:rPr lang="fr-CA" b="1" dirty="0"/>
              <a:t>Plantation 2025</a:t>
            </a:r>
          </a:p>
          <a:p>
            <a:r>
              <a:rPr lang="fr-CA" dirty="0" err="1">
                <a:solidFill>
                  <a:schemeClr val="accent6"/>
                </a:solidFill>
              </a:rPr>
              <a:t>Villaris</a:t>
            </a:r>
            <a:endParaRPr lang="fr-CA" dirty="0">
              <a:solidFill>
                <a:schemeClr val="accent6"/>
              </a:solidFill>
            </a:endParaRPr>
          </a:p>
          <a:p>
            <a:r>
              <a:rPr lang="fr-CA" dirty="0" err="1">
                <a:solidFill>
                  <a:srgbClr val="C00000"/>
                </a:solidFill>
              </a:rPr>
              <a:t>Pinotin</a:t>
            </a:r>
            <a:endParaRPr lang="fr-CA" dirty="0">
              <a:solidFill>
                <a:srgbClr val="C00000"/>
              </a:solidFill>
            </a:endParaRPr>
          </a:p>
        </p:txBody>
      </p:sp>
      <p:graphicFrame>
        <p:nvGraphicFramePr>
          <p:cNvPr id="5" name="Chart 4">
            <a:extLst>
              <a:ext uri="{FF2B5EF4-FFF2-40B4-BE49-F238E27FC236}">
                <a16:creationId xmlns:a16="http://schemas.microsoft.com/office/drawing/2014/main" id="{240BB2BA-9014-7781-709A-86822A15869C}"/>
              </a:ext>
            </a:extLst>
          </p:cNvPr>
          <p:cNvGraphicFramePr>
            <a:graphicFrameLocks/>
          </p:cNvGraphicFramePr>
          <p:nvPr>
            <p:custDataLst>
              <p:tags r:id="rId3"/>
            </p:custDataLst>
          </p:nvPr>
        </p:nvGraphicFramePr>
        <p:xfrm>
          <a:off x="0" y="1535185"/>
          <a:ext cx="7100455" cy="493221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29183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9AEB5-CC13-C6A3-D899-413211C4C23D}"/>
              </a:ext>
            </a:extLst>
          </p:cNvPr>
          <p:cNvSpPr>
            <a:spLocks noGrp="1"/>
          </p:cNvSpPr>
          <p:nvPr>
            <p:ph type="title"/>
            <p:custDataLst>
              <p:tags r:id="rId1"/>
            </p:custDataLst>
          </p:nvPr>
        </p:nvSpPr>
        <p:spPr>
          <a:xfrm>
            <a:off x="350520" y="357557"/>
            <a:ext cx="10515600" cy="1325563"/>
          </a:xfrm>
        </p:spPr>
        <p:txBody>
          <a:bodyPr/>
          <a:lstStyle/>
          <a:p>
            <a:r>
              <a:rPr lang="fr-CA" dirty="0"/>
              <a:t>Survey </a:t>
            </a:r>
            <a:r>
              <a:rPr lang="fr-CA" dirty="0" err="1"/>
              <a:t>results</a:t>
            </a:r>
            <a:r>
              <a:rPr lang="fr-CA" dirty="0"/>
              <a:t> – not </a:t>
            </a:r>
            <a:r>
              <a:rPr lang="fr-CA" dirty="0" err="1"/>
              <a:t>hardy</a:t>
            </a:r>
            <a:r>
              <a:rPr lang="fr-CA" dirty="0"/>
              <a:t>, </a:t>
            </a:r>
            <a:r>
              <a:rPr lang="fr-CA" dirty="0" err="1"/>
              <a:t>late</a:t>
            </a:r>
            <a:r>
              <a:rPr lang="fr-CA" dirty="0"/>
              <a:t> </a:t>
            </a:r>
            <a:r>
              <a:rPr lang="fr-CA" dirty="0" err="1"/>
              <a:t>ripening</a:t>
            </a:r>
            <a:r>
              <a:rPr lang="fr-CA" dirty="0"/>
              <a:t> </a:t>
            </a:r>
          </a:p>
        </p:txBody>
      </p:sp>
      <p:sp>
        <p:nvSpPr>
          <p:cNvPr id="3" name="Content Placeholder 2">
            <a:extLst>
              <a:ext uri="{FF2B5EF4-FFF2-40B4-BE49-F238E27FC236}">
                <a16:creationId xmlns:a16="http://schemas.microsoft.com/office/drawing/2014/main" id="{2D1216C4-7B54-53C1-B8AA-366D0B073D06}"/>
              </a:ext>
            </a:extLst>
          </p:cNvPr>
          <p:cNvSpPr>
            <a:spLocks noGrp="1"/>
          </p:cNvSpPr>
          <p:nvPr>
            <p:ph idx="1"/>
            <p:custDataLst>
              <p:tags r:id="rId2"/>
            </p:custDataLst>
          </p:nvPr>
        </p:nvSpPr>
        <p:spPr>
          <a:xfrm>
            <a:off x="7726680" y="1881941"/>
            <a:ext cx="4297680" cy="4351338"/>
          </a:xfrm>
        </p:spPr>
        <p:txBody>
          <a:bodyPr/>
          <a:lstStyle/>
          <a:p>
            <a:pPr marL="0" indent="0">
              <a:buNone/>
            </a:pPr>
            <a:r>
              <a:rPr lang="fr-CA" b="1" dirty="0" err="1"/>
              <a:t>Planting</a:t>
            </a:r>
            <a:r>
              <a:rPr lang="fr-CA" b="1" dirty="0"/>
              <a:t> 2023</a:t>
            </a:r>
          </a:p>
          <a:p>
            <a:r>
              <a:rPr lang="fr-CA" dirty="0">
                <a:solidFill>
                  <a:srgbClr val="C00000"/>
                </a:solidFill>
              </a:rPr>
              <a:t>Noiret</a:t>
            </a:r>
          </a:p>
          <a:p>
            <a:r>
              <a:rPr lang="fr-CA" dirty="0" err="1">
                <a:solidFill>
                  <a:schemeClr val="accent6"/>
                </a:solidFill>
              </a:rPr>
              <a:t>Johanniter</a:t>
            </a:r>
            <a:endParaRPr lang="fr-CA" dirty="0">
              <a:solidFill>
                <a:schemeClr val="accent6"/>
              </a:solidFill>
            </a:endParaRPr>
          </a:p>
          <a:p>
            <a:pPr marL="0" indent="0">
              <a:buNone/>
            </a:pPr>
            <a:r>
              <a:rPr lang="fr-CA" b="1" dirty="0" err="1"/>
              <a:t>Planting</a:t>
            </a:r>
            <a:r>
              <a:rPr lang="fr-CA" b="1" dirty="0"/>
              <a:t> 2025</a:t>
            </a:r>
          </a:p>
          <a:p>
            <a:r>
              <a:rPr lang="fr-CA" dirty="0" err="1"/>
              <a:t>tbd</a:t>
            </a:r>
            <a:endParaRPr lang="fr-CA" dirty="0"/>
          </a:p>
          <a:p>
            <a:endParaRPr lang="fr-CA" dirty="0"/>
          </a:p>
        </p:txBody>
      </p:sp>
      <p:graphicFrame>
        <p:nvGraphicFramePr>
          <p:cNvPr id="5" name="Chart 4">
            <a:extLst>
              <a:ext uri="{FF2B5EF4-FFF2-40B4-BE49-F238E27FC236}">
                <a16:creationId xmlns:a16="http://schemas.microsoft.com/office/drawing/2014/main" id="{C6BF87B5-D609-277F-13E3-B53D32F687D5}"/>
              </a:ext>
            </a:extLst>
          </p:cNvPr>
          <p:cNvGraphicFramePr>
            <a:graphicFrameLocks/>
          </p:cNvGraphicFramePr>
          <p:nvPr>
            <p:custDataLst>
              <p:tags r:id="rId3"/>
            </p:custDataLst>
          </p:nvPr>
        </p:nvGraphicFramePr>
        <p:xfrm>
          <a:off x="0" y="1739436"/>
          <a:ext cx="7574280" cy="443752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044243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44F29-9C09-6E90-1A3B-11DDF085C798}"/>
              </a:ext>
            </a:extLst>
          </p:cNvPr>
          <p:cNvSpPr>
            <a:spLocks noGrp="1"/>
          </p:cNvSpPr>
          <p:nvPr>
            <p:ph type="title"/>
            <p:custDataLst>
              <p:tags r:id="rId1"/>
            </p:custDataLst>
          </p:nvPr>
        </p:nvSpPr>
        <p:spPr/>
        <p:txBody>
          <a:bodyPr/>
          <a:lstStyle/>
          <a:p>
            <a:r>
              <a:rPr lang="fr-CA" dirty="0" err="1"/>
              <a:t>Summary</a:t>
            </a:r>
            <a:r>
              <a:rPr lang="fr-CA" dirty="0"/>
              <a:t> </a:t>
            </a:r>
            <a:r>
              <a:rPr lang="fr-CA" dirty="0" err="1"/>
              <a:t>planting</a:t>
            </a:r>
            <a:r>
              <a:rPr lang="fr-CA" dirty="0"/>
              <a:t> 2023</a:t>
            </a:r>
          </a:p>
        </p:txBody>
      </p:sp>
      <p:sp>
        <p:nvSpPr>
          <p:cNvPr id="4" name="Content Placeholder 2">
            <a:extLst>
              <a:ext uri="{FF2B5EF4-FFF2-40B4-BE49-F238E27FC236}">
                <a16:creationId xmlns:a16="http://schemas.microsoft.com/office/drawing/2014/main" id="{B6D0C006-D9CB-9A96-2ACA-E61369CA8AE8}"/>
              </a:ext>
            </a:extLst>
          </p:cNvPr>
          <p:cNvSpPr txBox="1">
            <a:spLocks/>
          </p:cNvSpPr>
          <p:nvPr>
            <p:custDataLst>
              <p:tags r:id="rId2"/>
            </p:custDataLst>
          </p:nvPr>
        </p:nvSpPr>
        <p:spPr>
          <a:xfrm>
            <a:off x="243840" y="1862931"/>
            <a:ext cx="356616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sz="3000" b="1" dirty="0"/>
              <a:t>Hardy</a:t>
            </a:r>
          </a:p>
          <a:p>
            <a:r>
              <a:rPr lang="fr-CA" dirty="0">
                <a:solidFill>
                  <a:schemeClr val="accent6"/>
                </a:solidFill>
              </a:rPr>
              <a:t>Évangeline (KW96-2)</a:t>
            </a:r>
          </a:p>
          <a:p>
            <a:r>
              <a:rPr lang="fr-CA" dirty="0">
                <a:solidFill>
                  <a:srgbClr val="C00000"/>
                </a:solidFill>
              </a:rPr>
              <a:t>MAVO 98-97-02</a:t>
            </a:r>
          </a:p>
          <a:p>
            <a:r>
              <a:rPr lang="fr-CA" dirty="0" err="1">
                <a:solidFill>
                  <a:schemeClr val="accent6"/>
                </a:solidFill>
              </a:rPr>
              <a:t>Chenibec</a:t>
            </a:r>
            <a:endParaRPr lang="fr-CA" dirty="0">
              <a:solidFill>
                <a:schemeClr val="accent6"/>
              </a:solidFill>
            </a:endParaRPr>
          </a:p>
          <a:p>
            <a:r>
              <a:rPr lang="fr-CA" dirty="0" err="1">
                <a:solidFill>
                  <a:schemeClr val="accent6"/>
                </a:solidFill>
              </a:rPr>
              <a:t>Itasca</a:t>
            </a:r>
            <a:endParaRPr lang="fr-CA" dirty="0">
              <a:solidFill>
                <a:schemeClr val="accent6"/>
              </a:solidFill>
            </a:endParaRPr>
          </a:p>
          <a:p>
            <a:r>
              <a:rPr lang="fr-CA" dirty="0">
                <a:solidFill>
                  <a:srgbClr val="C00000"/>
                </a:solidFill>
              </a:rPr>
              <a:t>MAVO 02-05-01</a:t>
            </a:r>
          </a:p>
          <a:p>
            <a:r>
              <a:rPr lang="fr-CA" dirty="0">
                <a:solidFill>
                  <a:schemeClr val="accent6"/>
                </a:solidFill>
              </a:rPr>
              <a:t>Fleurtai (2024)</a:t>
            </a:r>
          </a:p>
          <a:p>
            <a:r>
              <a:rPr lang="fr-CA" dirty="0">
                <a:solidFill>
                  <a:schemeClr val="accent6"/>
                </a:solidFill>
              </a:rPr>
              <a:t>Clarion (2024)</a:t>
            </a:r>
          </a:p>
          <a:p>
            <a:endParaRPr lang="fr-CA" dirty="0"/>
          </a:p>
          <a:p>
            <a:endParaRPr lang="fr-CA" dirty="0"/>
          </a:p>
        </p:txBody>
      </p:sp>
      <p:sp>
        <p:nvSpPr>
          <p:cNvPr id="5" name="Content Placeholder 2">
            <a:extLst>
              <a:ext uri="{FF2B5EF4-FFF2-40B4-BE49-F238E27FC236}">
                <a16:creationId xmlns:a16="http://schemas.microsoft.com/office/drawing/2014/main" id="{E2C74798-9C38-289F-9A8D-A1A3E89CA60A}"/>
              </a:ext>
            </a:extLst>
          </p:cNvPr>
          <p:cNvSpPr>
            <a:spLocks noGrp="1"/>
          </p:cNvSpPr>
          <p:nvPr>
            <p:ph idx="1"/>
            <p:custDataLst>
              <p:tags r:id="rId3"/>
            </p:custDataLst>
          </p:nvPr>
        </p:nvSpPr>
        <p:spPr>
          <a:xfrm>
            <a:off x="3962400" y="1859070"/>
            <a:ext cx="2987040" cy="2179530"/>
          </a:xfrm>
        </p:spPr>
        <p:txBody>
          <a:bodyPr/>
          <a:lstStyle/>
          <a:p>
            <a:pPr marL="0" indent="0">
              <a:buNone/>
            </a:pPr>
            <a:r>
              <a:rPr lang="fr-CA" b="1" dirty="0"/>
              <a:t>Tender </a:t>
            </a:r>
            <a:r>
              <a:rPr lang="fr-CA" b="1" dirty="0" err="1"/>
              <a:t>early</a:t>
            </a:r>
            <a:endParaRPr lang="fr-CA" b="1" dirty="0"/>
          </a:p>
          <a:p>
            <a:r>
              <a:rPr lang="fr-CA" dirty="0">
                <a:solidFill>
                  <a:schemeClr val="accent6"/>
                </a:solidFill>
              </a:rPr>
              <a:t>Solaris</a:t>
            </a:r>
          </a:p>
          <a:p>
            <a:r>
              <a:rPr lang="fr-CA" dirty="0">
                <a:solidFill>
                  <a:schemeClr val="accent6"/>
                </a:solidFill>
              </a:rPr>
              <a:t>Bacchus blanc</a:t>
            </a:r>
          </a:p>
          <a:p>
            <a:endParaRPr lang="fr-CA" dirty="0"/>
          </a:p>
        </p:txBody>
      </p:sp>
      <p:sp>
        <p:nvSpPr>
          <p:cNvPr id="6" name="Content Placeholder 2">
            <a:extLst>
              <a:ext uri="{FF2B5EF4-FFF2-40B4-BE49-F238E27FC236}">
                <a16:creationId xmlns:a16="http://schemas.microsoft.com/office/drawing/2014/main" id="{6B79C143-E7B4-118F-3C04-766768544814}"/>
              </a:ext>
            </a:extLst>
          </p:cNvPr>
          <p:cNvSpPr txBox="1">
            <a:spLocks/>
          </p:cNvSpPr>
          <p:nvPr>
            <p:custDataLst>
              <p:tags r:id="rId4"/>
            </p:custDataLst>
          </p:nvPr>
        </p:nvSpPr>
        <p:spPr>
          <a:xfrm>
            <a:off x="6797040" y="1859070"/>
            <a:ext cx="2987040" cy="21795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b="1" dirty="0"/>
              <a:t>Tender </a:t>
            </a:r>
            <a:r>
              <a:rPr lang="fr-CA" b="1" dirty="0" err="1"/>
              <a:t>mid</a:t>
            </a:r>
            <a:r>
              <a:rPr lang="fr-CA" b="1" dirty="0"/>
              <a:t>-</a:t>
            </a:r>
          </a:p>
          <a:p>
            <a:r>
              <a:rPr lang="fr-CA" dirty="0" err="1">
                <a:solidFill>
                  <a:schemeClr val="accent6"/>
                </a:solidFill>
              </a:rPr>
              <a:t>Helios</a:t>
            </a:r>
            <a:endParaRPr lang="fr-CA" dirty="0">
              <a:solidFill>
                <a:schemeClr val="accent6"/>
              </a:solidFill>
            </a:endParaRPr>
          </a:p>
          <a:p>
            <a:endParaRPr lang="fr-CA" dirty="0"/>
          </a:p>
        </p:txBody>
      </p:sp>
      <p:sp>
        <p:nvSpPr>
          <p:cNvPr id="7" name="Content Placeholder 2">
            <a:extLst>
              <a:ext uri="{FF2B5EF4-FFF2-40B4-BE49-F238E27FC236}">
                <a16:creationId xmlns:a16="http://schemas.microsoft.com/office/drawing/2014/main" id="{DE543505-FA66-4FE8-7A16-6D165D12F9DB}"/>
              </a:ext>
            </a:extLst>
          </p:cNvPr>
          <p:cNvSpPr txBox="1">
            <a:spLocks/>
          </p:cNvSpPr>
          <p:nvPr>
            <p:custDataLst>
              <p:tags r:id="rId5"/>
            </p:custDataLst>
          </p:nvPr>
        </p:nvSpPr>
        <p:spPr>
          <a:xfrm>
            <a:off x="9464040" y="1859070"/>
            <a:ext cx="2987040" cy="15699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b="1" dirty="0"/>
              <a:t>Tender </a:t>
            </a:r>
            <a:r>
              <a:rPr lang="fr-CA" b="1" dirty="0" err="1"/>
              <a:t>late</a:t>
            </a:r>
            <a:endParaRPr lang="fr-CA" b="1" dirty="0"/>
          </a:p>
          <a:p>
            <a:r>
              <a:rPr lang="fr-CA" dirty="0">
                <a:solidFill>
                  <a:srgbClr val="C00000"/>
                </a:solidFill>
              </a:rPr>
              <a:t>Noiret</a:t>
            </a:r>
          </a:p>
          <a:p>
            <a:r>
              <a:rPr lang="fr-CA" dirty="0" err="1">
                <a:solidFill>
                  <a:schemeClr val="accent6"/>
                </a:solidFill>
              </a:rPr>
              <a:t>Johanniter</a:t>
            </a:r>
            <a:endParaRPr lang="fr-CA" dirty="0">
              <a:solidFill>
                <a:schemeClr val="accent6"/>
              </a:solidFill>
            </a:endParaRPr>
          </a:p>
          <a:p>
            <a:endParaRPr lang="fr-CA" dirty="0"/>
          </a:p>
        </p:txBody>
      </p:sp>
      <p:sp>
        <p:nvSpPr>
          <p:cNvPr id="8" name="Content Placeholder 2">
            <a:extLst>
              <a:ext uri="{FF2B5EF4-FFF2-40B4-BE49-F238E27FC236}">
                <a16:creationId xmlns:a16="http://schemas.microsoft.com/office/drawing/2014/main" id="{8C73FFED-F819-D038-20B1-CBD552CA73C5}"/>
              </a:ext>
            </a:extLst>
          </p:cNvPr>
          <p:cNvSpPr txBox="1">
            <a:spLocks/>
          </p:cNvSpPr>
          <p:nvPr>
            <p:custDataLst>
              <p:tags r:id="rId6"/>
            </p:custDataLst>
          </p:nvPr>
        </p:nvSpPr>
        <p:spPr>
          <a:xfrm>
            <a:off x="4091940" y="3801935"/>
            <a:ext cx="4114800" cy="21795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b="1" dirty="0" err="1"/>
              <a:t>Additional</a:t>
            </a:r>
            <a:r>
              <a:rPr lang="fr-CA" b="1" dirty="0"/>
              <a:t> cultivars</a:t>
            </a:r>
            <a:endParaRPr lang="fr-CA" dirty="0"/>
          </a:p>
          <a:p>
            <a:r>
              <a:rPr lang="fr-CA" dirty="0">
                <a:solidFill>
                  <a:srgbClr val="C00000"/>
                </a:solidFill>
              </a:rPr>
              <a:t>TP 01-01-12</a:t>
            </a:r>
          </a:p>
          <a:p>
            <a:r>
              <a:rPr lang="fr-CA" dirty="0">
                <a:solidFill>
                  <a:schemeClr val="accent6"/>
                </a:solidFill>
              </a:rPr>
              <a:t>ES 10-18-14</a:t>
            </a:r>
          </a:p>
          <a:p>
            <a:r>
              <a:rPr lang="fr-CA" dirty="0">
                <a:solidFill>
                  <a:srgbClr val="C00000"/>
                </a:solidFill>
              </a:rPr>
              <a:t>Regent</a:t>
            </a:r>
          </a:p>
          <a:p>
            <a:endParaRPr lang="fr-CA" dirty="0"/>
          </a:p>
        </p:txBody>
      </p:sp>
      <p:sp>
        <p:nvSpPr>
          <p:cNvPr id="3" name="Content Placeholder 2">
            <a:extLst>
              <a:ext uri="{FF2B5EF4-FFF2-40B4-BE49-F238E27FC236}">
                <a16:creationId xmlns:a16="http://schemas.microsoft.com/office/drawing/2014/main" id="{6F8FE781-04AF-A5C3-586C-7593C155A790}"/>
              </a:ext>
            </a:extLst>
          </p:cNvPr>
          <p:cNvSpPr txBox="1">
            <a:spLocks/>
          </p:cNvSpPr>
          <p:nvPr>
            <p:custDataLst>
              <p:tags r:id="rId7"/>
            </p:custDataLst>
          </p:nvPr>
        </p:nvSpPr>
        <p:spPr>
          <a:xfrm>
            <a:off x="7597140" y="3801935"/>
            <a:ext cx="4114800" cy="21795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b="1" dirty="0"/>
              <a:t>Reference cultivars</a:t>
            </a:r>
            <a:endParaRPr lang="fr-CA" dirty="0"/>
          </a:p>
          <a:p>
            <a:r>
              <a:rPr lang="fr-CA" dirty="0">
                <a:solidFill>
                  <a:schemeClr val="accent6"/>
                </a:solidFill>
              </a:rPr>
              <a:t>Vidal</a:t>
            </a:r>
          </a:p>
          <a:p>
            <a:r>
              <a:rPr lang="fr-CA" dirty="0">
                <a:solidFill>
                  <a:srgbClr val="C00000"/>
                </a:solidFill>
              </a:rPr>
              <a:t>Marquette</a:t>
            </a:r>
          </a:p>
          <a:p>
            <a:endParaRPr lang="fr-CA" dirty="0"/>
          </a:p>
        </p:txBody>
      </p:sp>
    </p:spTree>
    <p:extLst>
      <p:ext uri="{BB962C8B-B14F-4D97-AF65-F5344CB8AC3E}">
        <p14:creationId xmlns:p14="http://schemas.microsoft.com/office/powerpoint/2010/main" val="105739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44A5B-8756-3073-5B7B-389D6F855DBC}"/>
              </a:ext>
            </a:extLst>
          </p:cNvPr>
          <p:cNvSpPr>
            <a:spLocks noGrp="1"/>
          </p:cNvSpPr>
          <p:nvPr>
            <p:ph type="title"/>
          </p:nvPr>
        </p:nvSpPr>
        <p:spPr/>
        <p:txBody>
          <a:bodyPr/>
          <a:lstStyle/>
          <a:p>
            <a:r>
              <a:rPr lang="en-CA" dirty="0"/>
              <a:t>Experimental design</a:t>
            </a:r>
          </a:p>
        </p:txBody>
      </p:sp>
      <p:sp>
        <p:nvSpPr>
          <p:cNvPr id="3" name="Content Placeholder 2">
            <a:extLst>
              <a:ext uri="{FF2B5EF4-FFF2-40B4-BE49-F238E27FC236}">
                <a16:creationId xmlns:a16="http://schemas.microsoft.com/office/drawing/2014/main" id="{B9A6AFD9-8EEC-4D67-E608-DDFEB6C49E0B}"/>
              </a:ext>
            </a:extLst>
          </p:cNvPr>
          <p:cNvSpPr>
            <a:spLocks noGrp="1"/>
          </p:cNvSpPr>
          <p:nvPr>
            <p:ph idx="1"/>
          </p:nvPr>
        </p:nvSpPr>
        <p:spPr/>
        <p:txBody>
          <a:bodyPr/>
          <a:lstStyle/>
          <a:p>
            <a:r>
              <a:rPr lang="fr-CA" dirty="0" err="1"/>
              <a:t>Randomized</a:t>
            </a:r>
            <a:r>
              <a:rPr lang="fr-CA" dirty="0"/>
              <a:t> </a:t>
            </a:r>
            <a:r>
              <a:rPr lang="fr-CA" dirty="0" err="1"/>
              <a:t>complete</a:t>
            </a:r>
            <a:r>
              <a:rPr lang="fr-CA" dirty="0"/>
              <a:t> block design</a:t>
            </a:r>
          </a:p>
          <a:p>
            <a:pPr lvl="1"/>
            <a:r>
              <a:rPr lang="fr-CA" dirty="0"/>
              <a:t>10 vines per cultivar, </a:t>
            </a:r>
            <a:r>
              <a:rPr lang="fr-CA" dirty="0" err="1"/>
              <a:t>repeated</a:t>
            </a:r>
            <a:r>
              <a:rPr lang="fr-CA" dirty="0"/>
              <a:t> 4 times + 10 vines </a:t>
            </a:r>
            <a:r>
              <a:rPr lang="fr-CA" dirty="0" err="1"/>
              <a:t>unprotected</a:t>
            </a:r>
            <a:endParaRPr lang="fr-CA" dirty="0"/>
          </a:p>
          <a:p>
            <a:pPr lvl="1"/>
            <a:r>
              <a:rPr lang="fr-CA" dirty="0"/>
              <a:t>1.22 m (vine) x 2.44 m (</a:t>
            </a:r>
            <a:r>
              <a:rPr lang="fr-CA" dirty="0" err="1"/>
              <a:t>row</a:t>
            </a:r>
            <a:r>
              <a:rPr lang="fr-CA" dirty="0"/>
              <a:t>) </a:t>
            </a:r>
            <a:r>
              <a:rPr lang="fr-CA" dirty="0" err="1"/>
              <a:t>spacing</a:t>
            </a:r>
            <a:endParaRPr lang="fr-CA" dirty="0"/>
          </a:p>
          <a:p>
            <a:pPr lvl="1"/>
            <a:r>
              <a:rPr lang="fr-CA" dirty="0"/>
              <a:t>Covered by </a:t>
            </a:r>
            <a:r>
              <a:rPr lang="fr-CA" dirty="0" err="1"/>
              <a:t>geotextile</a:t>
            </a:r>
            <a:r>
              <a:rPr lang="fr-CA" dirty="0"/>
              <a:t> </a:t>
            </a:r>
          </a:p>
          <a:p>
            <a:pPr lvl="1"/>
            <a:r>
              <a:rPr lang="fr-CA" dirty="0" err="1"/>
              <a:t>Replicated</a:t>
            </a:r>
            <a:r>
              <a:rPr lang="fr-CA" dirty="0"/>
              <a:t> </a:t>
            </a:r>
            <a:r>
              <a:rPr lang="fr-CA" dirty="0" err="1"/>
              <a:t>small</a:t>
            </a:r>
            <a:r>
              <a:rPr lang="fr-CA" dirty="0"/>
              <a:t>-batch </a:t>
            </a:r>
            <a:r>
              <a:rPr lang="fr-CA" dirty="0" err="1"/>
              <a:t>winemaking</a:t>
            </a:r>
            <a:r>
              <a:rPr lang="fr-CA" dirty="0"/>
              <a:t> trials</a:t>
            </a:r>
          </a:p>
          <a:p>
            <a:pPr lvl="1"/>
            <a:endParaRPr lang="fr-CA" dirty="0"/>
          </a:p>
          <a:p>
            <a:r>
              <a:rPr lang="fr-CA" dirty="0"/>
              <a:t>Preliminary virus </a:t>
            </a:r>
            <a:r>
              <a:rPr lang="fr-CA" dirty="0" err="1"/>
              <a:t>testing</a:t>
            </a:r>
            <a:r>
              <a:rPr lang="fr-CA" dirty="0"/>
              <a:t> </a:t>
            </a:r>
            <a:r>
              <a:rPr lang="fr-CA" dirty="0" err="1"/>
              <a:t>before</a:t>
            </a:r>
            <a:r>
              <a:rPr lang="fr-CA" dirty="0"/>
              <a:t> implantation or ASAP</a:t>
            </a:r>
          </a:p>
          <a:p>
            <a:pPr lvl="1"/>
            <a:r>
              <a:rPr lang="fr-CA" dirty="0" err="1"/>
              <a:t>Accute</a:t>
            </a:r>
            <a:r>
              <a:rPr lang="fr-CA" dirty="0"/>
              <a:t> </a:t>
            </a:r>
            <a:r>
              <a:rPr lang="fr-CA" dirty="0" err="1"/>
              <a:t>vector</a:t>
            </a:r>
            <a:r>
              <a:rPr lang="fr-CA" dirty="0"/>
              <a:t> </a:t>
            </a:r>
            <a:r>
              <a:rPr lang="fr-CA" dirty="0" err="1"/>
              <a:t>scouting</a:t>
            </a:r>
            <a:r>
              <a:rPr lang="fr-CA" dirty="0"/>
              <a:t>/control</a:t>
            </a:r>
          </a:p>
          <a:p>
            <a:pPr lvl="1"/>
            <a:endParaRPr lang="fr-CA" dirty="0"/>
          </a:p>
          <a:p>
            <a:pPr lvl="1"/>
            <a:endParaRPr lang="fr-CA" dirty="0"/>
          </a:p>
        </p:txBody>
      </p:sp>
    </p:spTree>
    <p:extLst>
      <p:ext uri="{BB962C8B-B14F-4D97-AF65-F5344CB8AC3E}">
        <p14:creationId xmlns:p14="http://schemas.microsoft.com/office/powerpoint/2010/main" val="2641434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3844D-78A7-F7A3-9DF9-7125A62C8802}"/>
              </a:ext>
            </a:extLst>
          </p:cNvPr>
          <p:cNvSpPr>
            <a:spLocks noGrp="1"/>
          </p:cNvSpPr>
          <p:nvPr>
            <p:ph type="title"/>
          </p:nvPr>
        </p:nvSpPr>
        <p:spPr/>
        <p:txBody>
          <a:bodyPr/>
          <a:lstStyle/>
          <a:p>
            <a:r>
              <a:rPr lang="fr-CA" dirty="0"/>
              <a:t>Data to </a:t>
            </a:r>
            <a:r>
              <a:rPr lang="fr-CA" dirty="0" err="1"/>
              <a:t>be</a:t>
            </a:r>
            <a:r>
              <a:rPr lang="fr-CA" dirty="0"/>
              <a:t> </a:t>
            </a:r>
            <a:r>
              <a:rPr lang="fr-CA" dirty="0" err="1"/>
              <a:t>collected</a:t>
            </a:r>
            <a:endParaRPr lang="fr-CA" dirty="0"/>
          </a:p>
        </p:txBody>
      </p:sp>
      <p:sp>
        <p:nvSpPr>
          <p:cNvPr id="3" name="Content Placeholder 2">
            <a:extLst>
              <a:ext uri="{FF2B5EF4-FFF2-40B4-BE49-F238E27FC236}">
                <a16:creationId xmlns:a16="http://schemas.microsoft.com/office/drawing/2014/main" id="{85EF35EC-2B08-D13D-986C-F74F557AB794}"/>
              </a:ext>
            </a:extLst>
          </p:cNvPr>
          <p:cNvSpPr>
            <a:spLocks noGrp="1"/>
          </p:cNvSpPr>
          <p:nvPr>
            <p:ph idx="1"/>
          </p:nvPr>
        </p:nvSpPr>
        <p:spPr>
          <a:xfrm>
            <a:off x="317936" y="2096813"/>
            <a:ext cx="3765333" cy="3875197"/>
          </a:xfrm>
        </p:spPr>
        <p:txBody>
          <a:bodyPr>
            <a:normAutofit/>
          </a:bodyPr>
          <a:lstStyle/>
          <a:p>
            <a:pPr marL="0" indent="0">
              <a:buNone/>
            </a:pPr>
            <a:r>
              <a:rPr lang="fr-CA" dirty="0"/>
              <a:t>Viticulture: </a:t>
            </a:r>
          </a:p>
          <a:p>
            <a:r>
              <a:rPr lang="en-CA" sz="2400" dirty="0"/>
              <a:t>Phenological development</a:t>
            </a:r>
          </a:p>
          <a:p>
            <a:r>
              <a:rPr lang="en-CA" sz="2400" dirty="0"/>
              <a:t>Pest susceptibility</a:t>
            </a:r>
          </a:p>
          <a:p>
            <a:r>
              <a:rPr lang="en-CA" sz="2400" dirty="0"/>
              <a:t>Nutrient deficiency</a:t>
            </a:r>
          </a:p>
          <a:p>
            <a:r>
              <a:rPr lang="en-CA" sz="2400" dirty="0"/>
              <a:t>Periderm formation</a:t>
            </a:r>
          </a:p>
          <a:p>
            <a:r>
              <a:rPr lang="en-CA" sz="2400" dirty="0"/>
              <a:t>Vine growth/pruning weights</a:t>
            </a:r>
          </a:p>
          <a:p>
            <a:r>
              <a:rPr lang="en-CA" sz="2400" dirty="0"/>
              <a:t>Yields</a:t>
            </a:r>
          </a:p>
          <a:p>
            <a:pPr marL="0" indent="0">
              <a:buNone/>
            </a:pPr>
            <a:endParaRPr lang="fr-CA" sz="2400" dirty="0"/>
          </a:p>
          <a:p>
            <a:endParaRPr lang="fr-CA" dirty="0"/>
          </a:p>
        </p:txBody>
      </p:sp>
      <p:sp>
        <p:nvSpPr>
          <p:cNvPr id="4" name="Content Placeholder 2">
            <a:extLst>
              <a:ext uri="{FF2B5EF4-FFF2-40B4-BE49-F238E27FC236}">
                <a16:creationId xmlns:a16="http://schemas.microsoft.com/office/drawing/2014/main" id="{69E8F080-0FB6-4F64-346A-033148B8DEC7}"/>
              </a:ext>
            </a:extLst>
          </p:cNvPr>
          <p:cNvSpPr txBox="1">
            <a:spLocks/>
          </p:cNvSpPr>
          <p:nvPr/>
        </p:nvSpPr>
        <p:spPr>
          <a:xfrm>
            <a:off x="4213333" y="2096813"/>
            <a:ext cx="3765333" cy="38751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dirty="0"/>
              <a:t>Oenology</a:t>
            </a:r>
            <a:r>
              <a:rPr lang="fr-CA" dirty="0"/>
              <a:t>:</a:t>
            </a:r>
          </a:p>
          <a:p>
            <a:r>
              <a:rPr lang="en-CA" sz="2400" dirty="0"/>
              <a:t>Pre-harvest monitoring</a:t>
            </a:r>
          </a:p>
          <a:p>
            <a:r>
              <a:rPr lang="en-CA" sz="2400" dirty="0"/>
              <a:t>Berry chemistry</a:t>
            </a:r>
          </a:p>
          <a:p>
            <a:r>
              <a:rPr lang="en-CA" sz="2400" dirty="0"/>
              <a:t>Must parameters</a:t>
            </a:r>
          </a:p>
          <a:p>
            <a:r>
              <a:rPr lang="en-CA" sz="2400" dirty="0"/>
              <a:t>Fermentation monitoring</a:t>
            </a:r>
          </a:p>
          <a:p>
            <a:r>
              <a:rPr lang="en-CA" sz="2400" dirty="0"/>
              <a:t>Final wine parameters</a:t>
            </a:r>
          </a:p>
          <a:p>
            <a:pPr lvl="1"/>
            <a:r>
              <a:rPr lang="en-CA" sz="2000" dirty="0"/>
              <a:t>With/without MLF</a:t>
            </a:r>
          </a:p>
          <a:p>
            <a:r>
              <a:rPr lang="en-CA" sz="2400" dirty="0"/>
              <a:t>Wine aging</a:t>
            </a:r>
          </a:p>
          <a:p>
            <a:pPr lvl="1"/>
            <a:endParaRPr lang="fr-CA" sz="2000" dirty="0"/>
          </a:p>
          <a:p>
            <a:pPr marL="0" indent="0">
              <a:buFont typeface="Arial" panose="020B0604020202020204" pitchFamily="34" charset="0"/>
              <a:buNone/>
            </a:pPr>
            <a:endParaRPr lang="fr-CA" sz="2400" dirty="0"/>
          </a:p>
          <a:p>
            <a:endParaRPr lang="fr-CA" dirty="0"/>
          </a:p>
        </p:txBody>
      </p:sp>
      <p:sp>
        <p:nvSpPr>
          <p:cNvPr id="5" name="Content Placeholder 2">
            <a:extLst>
              <a:ext uri="{FF2B5EF4-FFF2-40B4-BE49-F238E27FC236}">
                <a16:creationId xmlns:a16="http://schemas.microsoft.com/office/drawing/2014/main" id="{B1268FC2-A30C-E733-6A7D-00691FA8EBA3}"/>
              </a:ext>
            </a:extLst>
          </p:cNvPr>
          <p:cNvSpPr txBox="1">
            <a:spLocks/>
          </p:cNvSpPr>
          <p:nvPr/>
        </p:nvSpPr>
        <p:spPr>
          <a:xfrm>
            <a:off x="8426667" y="2096812"/>
            <a:ext cx="3765333" cy="38751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dirty="0"/>
              <a:t>Sensory evaluation: </a:t>
            </a:r>
          </a:p>
          <a:p>
            <a:r>
              <a:rPr lang="en-CA" sz="2400" dirty="0"/>
              <a:t>Descriptive analysis</a:t>
            </a:r>
          </a:p>
          <a:p>
            <a:r>
              <a:rPr lang="en-CA" sz="2400" dirty="0"/>
              <a:t>Grape and wine community tastings </a:t>
            </a:r>
            <a:endParaRPr lang="en-CA" sz="2000" dirty="0"/>
          </a:p>
          <a:p>
            <a:pPr marL="0" indent="0">
              <a:buFont typeface="Arial" panose="020B0604020202020204" pitchFamily="34" charset="0"/>
              <a:buNone/>
            </a:pPr>
            <a:endParaRPr lang="fr-CA" sz="2400" dirty="0"/>
          </a:p>
          <a:p>
            <a:endParaRPr lang="fr-CA" dirty="0"/>
          </a:p>
        </p:txBody>
      </p:sp>
    </p:spTree>
    <p:extLst>
      <p:ext uri="{BB962C8B-B14F-4D97-AF65-F5344CB8AC3E}">
        <p14:creationId xmlns:p14="http://schemas.microsoft.com/office/powerpoint/2010/main" val="3883027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6DECE-35C3-EF15-3251-778B3B7980D8}"/>
              </a:ext>
            </a:extLst>
          </p:cNvPr>
          <p:cNvSpPr>
            <a:spLocks noGrp="1"/>
          </p:cNvSpPr>
          <p:nvPr>
            <p:ph type="title"/>
          </p:nvPr>
        </p:nvSpPr>
        <p:spPr/>
        <p:txBody>
          <a:bodyPr/>
          <a:lstStyle/>
          <a:p>
            <a:r>
              <a:rPr lang="fr-CA" dirty="0"/>
              <a:t>Timelines</a:t>
            </a:r>
          </a:p>
        </p:txBody>
      </p:sp>
      <p:graphicFrame>
        <p:nvGraphicFramePr>
          <p:cNvPr id="4" name="Table 4">
            <a:extLst>
              <a:ext uri="{FF2B5EF4-FFF2-40B4-BE49-F238E27FC236}">
                <a16:creationId xmlns:a16="http://schemas.microsoft.com/office/drawing/2014/main" id="{996D1F85-5BDA-D8B6-48B9-73C1A67908DB}"/>
              </a:ext>
            </a:extLst>
          </p:cNvPr>
          <p:cNvGraphicFramePr>
            <a:graphicFrameLocks noGrp="1"/>
          </p:cNvGraphicFramePr>
          <p:nvPr>
            <p:ph idx="1"/>
            <p:extLst>
              <p:ext uri="{D42A27DB-BD31-4B8C-83A1-F6EECF244321}">
                <p14:modId xmlns:p14="http://schemas.microsoft.com/office/powerpoint/2010/main" val="2326504802"/>
              </p:ext>
            </p:extLst>
          </p:nvPr>
        </p:nvGraphicFramePr>
        <p:xfrm>
          <a:off x="252247" y="1825625"/>
          <a:ext cx="11682250" cy="2931160"/>
        </p:xfrm>
        <a:graphic>
          <a:graphicData uri="http://schemas.openxmlformats.org/drawingml/2006/table">
            <a:tbl>
              <a:tblPr firstRow="1" bandRow="1">
                <a:tableStyleId>{69012ECD-51FC-41F1-AA8D-1B2483CD663E}</a:tableStyleId>
              </a:tblPr>
              <a:tblGrid>
                <a:gridCol w="2336450">
                  <a:extLst>
                    <a:ext uri="{9D8B030D-6E8A-4147-A177-3AD203B41FA5}">
                      <a16:colId xmlns:a16="http://schemas.microsoft.com/office/drawing/2014/main" val="590755747"/>
                    </a:ext>
                  </a:extLst>
                </a:gridCol>
                <a:gridCol w="2336450">
                  <a:extLst>
                    <a:ext uri="{9D8B030D-6E8A-4147-A177-3AD203B41FA5}">
                      <a16:colId xmlns:a16="http://schemas.microsoft.com/office/drawing/2014/main" val="58670950"/>
                    </a:ext>
                  </a:extLst>
                </a:gridCol>
                <a:gridCol w="2336450">
                  <a:extLst>
                    <a:ext uri="{9D8B030D-6E8A-4147-A177-3AD203B41FA5}">
                      <a16:colId xmlns:a16="http://schemas.microsoft.com/office/drawing/2014/main" val="4182078642"/>
                    </a:ext>
                  </a:extLst>
                </a:gridCol>
                <a:gridCol w="2336450">
                  <a:extLst>
                    <a:ext uri="{9D8B030D-6E8A-4147-A177-3AD203B41FA5}">
                      <a16:colId xmlns:a16="http://schemas.microsoft.com/office/drawing/2014/main" val="237952056"/>
                    </a:ext>
                  </a:extLst>
                </a:gridCol>
                <a:gridCol w="2336450">
                  <a:extLst>
                    <a:ext uri="{9D8B030D-6E8A-4147-A177-3AD203B41FA5}">
                      <a16:colId xmlns:a16="http://schemas.microsoft.com/office/drawing/2014/main" val="1212451794"/>
                    </a:ext>
                  </a:extLst>
                </a:gridCol>
              </a:tblGrid>
              <a:tr h="370840">
                <a:tc>
                  <a:txBody>
                    <a:bodyPr/>
                    <a:lstStyle/>
                    <a:p>
                      <a:pPr algn="ctr"/>
                      <a:r>
                        <a:rPr lang="fr-CA" dirty="0"/>
                        <a:t>2022-2023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dirty="0"/>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dirty="0"/>
                        <a:t>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dirty="0"/>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dirty="0"/>
                        <a:t>2027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3281208"/>
                  </a:ext>
                </a:extLst>
              </a:tr>
              <a:tr h="370840">
                <a:tc>
                  <a:txBody>
                    <a:bodyPr/>
                    <a:lstStyle/>
                    <a:p>
                      <a:pPr marL="285750" indent="-285750">
                        <a:buFont typeface="Arial" panose="020B0604020202020204" pitchFamily="34" charset="0"/>
                        <a:buChar char="•"/>
                      </a:pPr>
                      <a:r>
                        <a:rPr lang="fr-CA" dirty="0"/>
                        <a:t>Land </a:t>
                      </a:r>
                      <a:r>
                        <a:rPr lang="fr-CA" dirty="0" err="1"/>
                        <a:t>preparation</a:t>
                      </a:r>
                      <a:endParaRPr lang="fr-CA" dirty="0"/>
                    </a:p>
                    <a:p>
                      <a:pPr marL="285750" indent="-285750">
                        <a:buFont typeface="Arial" panose="020B0604020202020204" pitchFamily="34" charset="0"/>
                        <a:buChar char="•"/>
                      </a:pPr>
                      <a:r>
                        <a:rPr lang="fr-CA" dirty="0"/>
                        <a:t>Cultivar </a:t>
                      </a:r>
                      <a:r>
                        <a:rPr lang="fr-CA" dirty="0" err="1"/>
                        <a:t>selection</a:t>
                      </a:r>
                      <a:endParaRPr lang="fr-CA" dirty="0"/>
                    </a:p>
                    <a:p>
                      <a:pPr marL="285750" indent="-285750">
                        <a:buFont typeface="Arial" panose="020B0604020202020204" pitchFamily="34" charset="0"/>
                        <a:buChar char="•"/>
                      </a:pPr>
                      <a:r>
                        <a:rPr lang="fr-CA" dirty="0"/>
                        <a:t>Vine import/</a:t>
                      </a:r>
                      <a:r>
                        <a:rPr lang="fr-CA" dirty="0" err="1"/>
                        <a:t>quarantine</a:t>
                      </a:r>
                      <a:r>
                        <a:rPr lang="fr-CA" dirty="0"/>
                        <a:t> (if </a:t>
                      </a:r>
                      <a:r>
                        <a:rPr lang="fr-CA" dirty="0" err="1"/>
                        <a:t>required</a:t>
                      </a:r>
                      <a:r>
                        <a:rPr lang="fr-CA" dirty="0"/>
                        <a:t>)</a:t>
                      </a:r>
                    </a:p>
                    <a:p>
                      <a:pPr marL="285750" indent="-285750">
                        <a:buFont typeface="Arial" panose="020B0604020202020204" pitchFamily="34" charset="0"/>
                        <a:buChar char="•"/>
                      </a:pPr>
                      <a:r>
                        <a:rPr lang="fr-CA" dirty="0" err="1"/>
                        <a:t>Planting</a:t>
                      </a:r>
                      <a:endParaRPr lang="fr-CA" dirty="0"/>
                    </a:p>
                    <a:p>
                      <a:pPr marL="285750" indent="-285750">
                        <a:buFont typeface="Arial" panose="020B0604020202020204" pitchFamily="34" charset="0"/>
                        <a:buChar char="•"/>
                      </a:pPr>
                      <a:r>
                        <a:rPr lang="fr-CA" dirty="0"/>
                        <a:t>Initial data collection on vine </a:t>
                      </a:r>
                      <a:r>
                        <a:rPr lang="fr-CA" dirty="0" err="1"/>
                        <a:t>implentation</a:t>
                      </a:r>
                      <a:endParaRPr lang="fr-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CA" dirty="0" err="1"/>
                        <a:t>Planting</a:t>
                      </a:r>
                      <a:r>
                        <a:rPr lang="fr-CA" dirty="0"/>
                        <a:t> </a:t>
                      </a:r>
                      <a:r>
                        <a:rPr lang="fr-CA" dirty="0" err="1"/>
                        <a:t>missing</a:t>
                      </a:r>
                      <a:r>
                        <a:rPr lang="fr-CA" dirty="0"/>
                        <a:t> cultivar</a:t>
                      </a:r>
                    </a:p>
                    <a:p>
                      <a:pPr marL="285750" indent="-285750">
                        <a:buFont typeface="Arial" panose="020B0604020202020204" pitchFamily="34" charset="0"/>
                        <a:buChar char="•"/>
                      </a:pPr>
                      <a:r>
                        <a:rPr lang="fr-CA" dirty="0"/>
                        <a:t>Viticulture data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CA" dirty="0"/>
                        <a:t>Viticulture data collection</a:t>
                      </a:r>
                    </a:p>
                    <a:p>
                      <a:pPr marL="285750" indent="-285750">
                        <a:buFont typeface="Arial" panose="020B0604020202020204" pitchFamily="34" charset="0"/>
                        <a:buChar char="•"/>
                      </a:pPr>
                      <a:r>
                        <a:rPr lang="fr-CA" dirty="0"/>
                        <a:t>Initial </a:t>
                      </a:r>
                      <a:r>
                        <a:rPr lang="fr-CA" dirty="0" err="1"/>
                        <a:t>oenology</a:t>
                      </a:r>
                      <a:r>
                        <a:rPr lang="fr-CA" dirty="0"/>
                        <a:t> data collection</a:t>
                      </a:r>
                    </a:p>
                    <a:p>
                      <a:pPr marL="285750" indent="-285750">
                        <a:buFont typeface="Arial" panose="020B0604020202020204" pitchFamily="34" charset="0"/>
                        <a:buChar char="•"/>
                      </a:pPr>
                      <a:r>
                        <a:rPr lang="fr-CA" dirty="0"/>
                        <a:t>Very </a:t>
                      </a:r>
                      <a:r>
                        <a:rPr lang="fr-CA" dirty="0" err="1"/>
                        <a:t>small</a:t>
                      </a:r>
                      <a:r>
                        <a:rPr lang="fr-CA" dirty="0"/>
                        <a:t> batch </a:t>
                      </a:r>
                      <a:r>
                        <a:rPr lang="fr-CA" dirty="0" err="1"/>
                        <a:t>winemaking</a:t>
                      </a:r>
                      <a:endParaRPr lang="fr-CA" dirty="0"/>
                    </a:p>
                    <a:p>
                      <a:pPr marL="285750" indent="-285750">
                        <a:buFont typeface="Arial" panose="020B0604020202020204" pitchFamily="34" charset="0"/>
                        <a:buChar char="•"/>
                      </a:pPr>
                      <a:endParaRPr lang="fr-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CA" dirty="0"/>
                        <a:t>Viticulture data collection</a:t>
                      </a:r>
                    </a:p>
                    <a:p>
                      <a:pPr marL="285750" indent="-285750">
                        <a:buFont typeface="Arial" panose="020B0604020202020204" pitchFamily="34" charset="0"/>
                        <a:buChar char="•"/>
                      </a:pPr>
                      <a:r>
                        <a:rPr lang="fr-CA" dirty="0"/>
                        <a:t>First « real » </a:t>
                      </a:r>
                      <a:r>
                        <a:rPr lang="fr-CA" dirty="0" err="1"/>
                        <a:t>harvest</a:t>
                      </a:r>
                      <a:endParaRPr lang="fr-CA" dirty="0"/>
                    </a:p>
                    <a:p>
                      <a:pPr marL="285750" indent="-285750">
                        <a:buFont typeface="Arial" panose="020B0604020202020204" pitchFamily="34" charset="0"/>
                        <a:buChar char="•"/>
                      </a:pPr>
                      <a:r>
                        <a:rPr lang="fr-CA" dirty="0" err="1"/>
                        <a:t>Winemaking</a:t>
                      </a:r>
                      <a:endParaRPr lang="fr-CA" dirty="0"/>
                    </a:p>
                    <a:p>
                      <a:pPr marL="285750" indent="-285750">
                        <a:buFont typeface="Arial" panose="020B0604020202020204" pitchFamily="34" charset="0"/>
                        <a:buChar char="•"/>
                      </a:pPr>
                      <a:r>
                        <a:rPr lang="fr-CA" dirty="0" err="1"/>
                        <a:t>Oenology</a:t>
                      </a:r>
                      <a:r>
                        <a:rPr lang="fr-CA" dirty="0"/>
                        <a:t> data collection</a:t>
                      </a:r>
                    </a:p>
                    <a:p>
                      <a:pPr marL="285750" indent="-285750">
                        <a:buFont typeface="Arial" panose="020B0604020202020204" pitchFamily="34" charset="0"/>
                        <a:buChar char="•"/>
                      </a:pPr>
                      <a:r>
                        <a:rPr lang="fr-CA" dirty="0"/>
                        <a:t>Initial </a:t>
                      </a:r>
                      <a:r>
                        <a:rPr lang="fr-CA" dirty="0" err="1"/>
                        <a:t>sensory</a:t>
                      </a:r>
                      <a:r>
                        <a:rPr lang="fr-CA" dirty="0"/>
                        <a:t> data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CA" dirty="0" err="1"/>
                        <a:t>Sensory</a:t>
                      </a:r>
                      <a:r>
                        <a:rPr lang="fr-CA" dirty="0"/>
                        <a:t> data collection</a:t>
                      </a:r>
                    </a:p>
                    <a:p>
                      <a:pPr marL="285750" indent="-285750">
                        <a:buFont typeface="Arial" panose="020B0604020202020204" pitchFamily="34" charset="0"/>
                        <a:buChar char="•"/>
                      </a:pPr>
                      <a:r>
                        <a:rPr lang="fr-CA" dirty="0"/>
                        <a:t>Viticulture data collection</a:t>
                      </a:r>
                    </a:p>
                    <a:p>
                      <a:pPr marL="285750" indent="-285750">
                        <a:buFont typeface="Arial" panose="020B0604020202020204" pitchFamily="34" charset="0"/>
                        <a:buChar char="•"/>
                      </a:pPr>
                      <a:r>
                        <a:rPr lang="fr-CA" dirty="0" err="1"/>
                        <a:t>Winemaking</a:t>
                      </a:r>
                      <a:endParaRPr lang="fr-CA" dirty="0"/>
                    </a:p>
                    <a:p>
                      <a:pPr marL="285750" indent="-285750">
                        <a:buFont typeface="Arial" panose="020B0604020202020204" pitchFamily="34" charset="0"/>
                        <a:buChar char="•"/>
                      </a:pPr>
                      <a:r>
                        <a:rPr lang="fr-CA" dirty="0" err="1"/>
                        <a:t>Oenology</a:t>
                      </a:r>
                      <a:r>
                        <a:rPr lang="fr-CA" dirty="0"/>
                        <a:t> data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9137317"/>
                  </a:ext>
                </a:extLst>
              </a:tr>
            </a:tbl>
          </a:graphicData>
        </a:graphic>
      </p:graphicFrame>
    </p:spTree>
    <p:extLst>
      <p:ext uri="{BB962C8B-B14F-4D97-AF65-F5344CB8AC3E}">
        <p14:creationId xmlns:p14="http://schemas.microsoft.com/office/powerpoint/2010/main" val="3222836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33343-EDBD-4C87-AD38-A1FD6B817FA8}"/>
              </a:ext>
            </a:extLst>
          </p:cNvPr>
          <p:cNvSpPr>
            <a:spLocks noGrp="1"/>
          </p:cNvSpPr>
          <p:nvPr>
            <p:ph type="title"/>
          </p:nvPr>
        </p:nvSpPr>
        <p:spPr/>
        <p:txBody>
          <a:bodyPr/>
          <a:lstStyle/>
          <a:p>
            <a:r>
              <a:rPr lang="fr-CA" dirty="0" err="1"/>
              <a:t>Acknowledgments</a:t>
            </a:r>
            <a:endParaRPr lang="en-CA" dirty="0"/>
          </a:p>
        </p:txBody>
      </p:sp>
      <p:sp>
        <p:nvSpPr>
          <p:cNvPr id="3" name="Content Placeholder 2">
            <a:extLst>
              <a:ext uri="{FF2B5EF4-FFF2-40B4-BE49-F238E27FC236}">
                <a16:creationId xmlns:a16="http://schemas.microsoft.com/office/drawing/2014/main" id="{8CC2E33A-4B3A-4100-B960-3783DA381F6A}"/>
              </a:ext>
            </a:extLst>
          </p:cNvPr>
          <p:cNvSpPr>
            <a:spLocks noGrp="1"/>
          </p:cNvSpPr>
          <p:nvPr>
            <p:ph idx="1"/>
          </p:nvPr>
        </p:nvSpPr>
        <p:spPr>
          <a:xfrm>
            <a:off x="838200" y="1825625"/>
            <a:ext cx="5123674" cy="4351338"/>
          </a:xfrm>
        </p:spPr>
        <p:txBody>
          <a:bodyPr/>
          <a:lstStyle/>
          <a:p>
            <a:r>
              <a:rPr lang="fr-FR" sz="1800" dirty="0" err="1"/>
              <a:t>Thanks</a:t>
            </a:r>
            <a:r>
              <a:rPr lang="fr-FR" sz="1800" dirty="0"/>
              <a:t> to the </a:t>
            </a:r>
            <a:r>
              <a:rPr lang="fr-FR" sz="1800" dirty="0" err="1"/>
              <a:t>members</a:t>
            </a:r>
            <a:r>
              <a:rPr lang="fr-FR" sz="1800" dirty="0"/>
              <a:t> of the cultivar trial </a:t>
            </a:r>
            <a:r>
              <a:rPr lang="fr-FR" sz="1800" dirty="0" err="1"/>
              <a:t>committee</a:t>
            </a:r>
            <a:r>
              <a:rPr lang="fr-FR" sz="1800" dirty="0"/>
              <a:t> and </a:t>
            </a:r>
            <a:r>
              <a:rPr lang="fr-FR" sz="1800" dirty="0" err="1"/>
              <a:t>specifically</a:t>
            </a:r>
            <a:r>
              <a:rPr lang="fr-FR" sz="1800" dirty="0"/>
              <a:t> Gaelle Dubé for </a:t>
            </a:r>
            <a:r>
              <a:rPr lang="fr-FR" sz="1800" dirty="0" err="1"/>
              <a:t>her</a:t>
            </a:r>
            <a:r>
              <a:rPr lang="fr-FR" sz="1800" dirty="0"/>
              <a:t> help </a:t>
            </a:r>
            <a:r>
              <a:rPr lang="fr-FR" sz="1800" dirty="0" err="1"/>
              <a:t>with</a:t>
            </a:r>
            <a:r>
              <a:rPr lang="fr-FR" sz="1800" dirty="0"/>
              <a:t> </a:t>
            </a:r>
            <a:r>
              <a:rPr lang="fr-FR" sz="1800"/>
              <a:t>research</a:t>
            </a:r>
            <a:endParaRPr lang="fr-FR" sz="1800" dirty="0"/>
          </a:p>
          <a:p>
            <a:r>
              <a:rPr lang="en-US" sz="1800" dirty="0"/>
              <a:t>Funding for this project is currently provided by the </a:t>
            </a:r>
            <a:r>
              <a:rPr lang="en-US" sz="1800" dirty="0" err="1"/>
              <a:t>Ministère</a:t>
            </a:r>
            <a:r>
              <a:rPr lang="en-US" sz="1800" dirty="0"/>
              <a:t> de </a:t>
            </a:r>
            <a:r>
              <a:rPr lang="en-US" sz="1800" dirty="0" err="1"/>
              <a:t>l’Agriculture</a:t>
            </a:r>
            <a:r>
              <a:rPr lang="en-US" sz="1800" dirty="0"/>
              <a:t>, des </a:t>
            </a:r>
            <a:r>
              <a:rPr lang="en-US" sz="1800" dirty="0" err="1"/>
              <a:t>Pêcheries</a:t>
            </a:r>
            <a:r>
              <a:rPr lang="en-US" sz="1800" dirty="0"/>
              <a:t> et de </a:t>
            </a:r>
            <a:r>
              <a:rPr lang="en-US" sz="1800" dirty="0" err="1"/>
              <a:t>l’Alimentation</a:t>
            </a:r>
            <a:r>
              <a:rPr lang="en-US" sz="1800" dirty="0"/>
              <a:t> </a:t>
            </a:r>
            <a:r>
              <a:rPr lang="fr-FR" sz="1800" dirty="0"/>
              <a:t>Financial support </a:t>
            </a:r>
            <a:r>
              <a:rPr lang="fr-FR" sz="1800" dirty="0" err="1"/>
              <a:t>is</a:t>
            </a:r>
            <a:r>
              <a:rPr lang="fr-FR" sz="1800" dirty="0"/>
              <a:t> </a:t>
            </a:r>
            <a:r>
              <a:rPr lang="fr-FR" sz="1800" dirty="0" err="1"/>
              <a:t>also</a:t>
            </a:r>
            <a:r>
              <a:rPr lang="fr-FR" sz="1800" dirty="0"/>
              <a:t> </a:t>
            </a:r>
            <a:r>
              <a:rPr lang="fr-FR" sz="1800" dirty="0" err="1"/>
              <a:t>provided</a:t>
            </a:r>
            <a:r>
              <a:rPr lang="fr-FR" sz="1800" dirty="0"/>
              <a:t> by the Conseil des vins du Québec. </a:t>
            </a:r>
            <a:endParaRPr lang="en-CA" dirty="0"/>
          </a:p>
        </p:txBody>
      </p:sp>
      <p:sp>
        <p:nvSpPr>
          <p:cNvPr id="4" name="Date Placeholder 3">
            <a:extLst>
              <a:ext uri="{FF2B5EF4-FFF2-40B4-BE49-F238E27FC236}">
                <a16:creationId xmlns:a16="http://schemas.microsoft.com/office/drawing/2014/main" id="{277DF7ED-74EB-4A21-AFE1-E97CE066790F}"/>
              </a:ext>
            </a:extLst>
          </p:cNvPr>
          <p:cNvSpPr>
            <a:spLocks noGrp="1"/>
          </p:cNvSpPr>
          <p:nvPr>
            <p:ph type="dt" sz="half" idx="10"/>
          </p:nvPr>
        </p:nvSpPr>
        <p:spPr/>
        <p:txBody>
          <a:bodyPr/>
          <a:lstStyle/>
          <a:p>
            <a:fld id="{51FBC501-EF87-4144-8168-C4DF67E61CE7}" type="datetime1">
              <a:rPr lang="en-CA" smtClean="0"/>
              <a:t>2023-05-25</a:t>
            </a:fld>
            <a:endParaRPr lang="en-CA" dirty="0"/>
          </a:p>
        </p:txBody>
      </p:sp>
      <p:sp>
        <p:nvSpPr>
          <p:cNvPr id="5" name="Slide Number Placeholder 4">
            <a:extLst>
              <a:ext uri="{FF2B5EF4-FFF2-40B4-BE49-F238E27FC236}">
                <a16:creationId xmlns:a16="http://schemas.microsoft.com/office/drawing/2014/main" id="{9C1A37EB-4523-46E8-8F2D-7E87FC7007BF}"/>
              </a:ext>
            </a:extLst>
          </p:cNvPr>
          <p:cNvSpPr>
            <a:spLocks noGrp="1"/>
          </p:cNvSpPr>
          <p:nvPr>
            <p:ph type="sldNum" sz="quarter" idx="12"/>
          </p:nvPr>
        </p:nvSpPr>
        <p:spPr/>
        <p:txBody>
          <a:bodyPr/>
          <a:lstStyle/>
          <a:p>
            <a:fld id="{BE39904D-4978-42E2-A6B8-62225D6A4E7A}" type="slidenum">
              <a:rPr lang="en-CA" smtClean="0"/>
              <a:pPr/>
              <a:t>19</a:t>
            </a:fld>
            <a:endParaRPr lang="en-CA" dirty="0"/>
          </a:p>
        </p:txBody>
      </p:sp>
      <p:pic>
        <p:nvPicPr>
          <p:cNvPr id="13" name="Picture 12" descr="A picture containing text, mug, vessel, tableware&#10;&#10;Description automatically generated">
            <a:extLst>
              <a:ext uri="{FF2B5EF4-FFF2-40B4-BE49-F238E27FC236}">
                <a16:creationId xmlns:a16="http://schemas.microsoft.com/office/drawing/2014/main" id="{24852FB4-AEC6-4E55-A1B7-26FAC7F5FE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242" y="5411874"/>
            <a:ext cx="1585213" cy="378558"/>
          </a:xfrm>
          <a:prstGeom prst="rect">
            <a:avLst/>
          </a:prstGeom>
        </p:spPr>
      </p:pic>
      <p:pic>
        <p:nvPicPr>
          <p:cNvPr id="15" name="Picture 14" descr="A picture containing graphical user interface&#10;&#10;Description automatically generated">
            <a:extLst>
              <a:ext uri="{FF2B5EF4-FFF2-40B4-BE49-F238E27FC236}">
                <a16:creationId xmlns:a16="http://schemas.microsoft.com/office/drawing/2014/main" id="{2AA8D1FF-9407-4D4A-B925-94E63D9987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4404" y="5055449"/>
            <a:ext cx="1511426" cy="1039107"/>
          </a:xfrm>
          <a:prstGeom prst="rect">
            <a:avLst/>
          </a:prstGeom>
        </p:spPr>
      </p:pic>
      <p:pic>
        <p:nvPicPr>
          <p:cNvPr id="17" name="Picture 16" descr="Text&#10;&#10;Description automatically generated">
            <a:extLst>
              <a:ext uri="{FF2B5EF4-FFF2-40B4-BE49-F238E27FC236}">
                <a16:creationId xmlns:a16="http://schemas.microsoft.com/office/drawing/2014/main" id="{454CC215-6AEB-4BB5-82F7-4047CBFF61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5572" y="5086957"/>
            <a:ext cx="1640405" cy="986806"/>
          </a:xfrm>
          <a:prstGeom prst="rect">
            <a:avLst/>
          </a:prstGeom>
        </p:spPr>
      </p:pic>
      <p:pic>
        <p:nvPicPr>
          <p:cNvPr id="22" name="Picture 21" descr="A picture containing graphical user interface&#10;&#10;Description automatically generated">
            <a:extLst>
              <a:ext uri="{FF2B5EF4-FFF2-40B4-BE49-F238E27FC236}">
                <a16:creationId xmlns:a16="http://schemas.microsoft.com/office/drawing/2014/main" id="{ADFE2004-5189-42CE-A396-C34D668D8F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22092" y="5251775"/>
            <a:ext cx="1988634" cy="632019"/>
          </a:xfrm>
          <a:prstGeom prst="rect">
            <a:avLst/>
          </a:prstGeom>
        </p:spPr>
      </p:pic>
      <p:pic>
        <p:nvPicPr>
          <p:cNvPr id="8" name="Picture 7" descr="A picture containing outdoor, tree, grass, sky&#10;&#10;Description automatically generated">
            <a:extLst>
              <a:ext uri="{FF2B5EF4-FFF2-40B4-BE49-F238E27FC236}">
                <a16:creationId xmlns:a16="http://schemas.microsoft.com/office/drawing/2014/main" id="{FF64852E-ECA6-4013-9A08-67BD39FDFF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30127" y="1788156"/>
            <a:ext cx="5537301" cy="2913514"/>
          </a:xfrm>
          <a:prstGeom prst="rect">
            <a:avLst/>
          </a:prstGeom>
        </p:spPr>
      </p:pic>
      <p:pic>
        <p:nvPicPr>
          <p:cNvPr id="7" name="Picture 6">
            <a:extLst>
              <a:ext uri="{FF2B5EF4-FFF2-40B4-BE49-F238E27FC236}">
                <a16:creationId xmlns:a16="http://schemas.microsoft.com/office/drawing/2014/main" id="{8EA5F9A1-8696-D028-712E-153E3952F26F}"/>
              </a:ext>
            </a:extLst>
          </p:cNvPr>
          <p:cNvPicPr>
            <a:picLocks noChangeAspect="1"/>
          </p:cNvPicPr>
          <p:nvPr/>
        </p:nvPicPr>
        <p:blipFill>
          <a:blip r:embed="rId8"/>
          <a:stretch>
            <a:fillRect/>
          </a:stretch>
        </p:blipFill>
        <p:spPr>
          <a:xfrm>
            <a:off x="341938" y="5312492"/>
            <a:ext cx="2088061" cy="510584"/>
          </a:xfrm>
          <a:prstGeom prst="rect">
            <a:avLst/>
          </a:prstGeom>
        </p:spPr>
      </p:pic>
    </p:spTree>
    <p:extLst>
      <p:ext uri="{BB962C8B-B14F-4D97-AF65-F5344CB8AC3E}">
        <p14:creationId xmlns:p14="http://schemas.microsoft.com/office/powerpoint/2010/main" val="32232297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7"/>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5"/>
</p:tagLst>
</file>

<file path=ppt/tags/tag21.xml><?xml version="1.0" encoding="utf-8"?>
<p:tagLst xmlns:a="http://schemas.openxmlformats.org/drawingml/2006/main" xmlns:r="http://schemas.openxmlformats.org/officeDocument/2006/relationships" xmlns:p="http://schemas.openxmlformats.org/presentationml/2006/main">
  <p:tag name="NUM" val="6"/>
</p:tagLst>
</file>

<file path=ppt/tags/tag22.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CRA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AM" id="{ABBA209C-D460-42BE-8BFC-EFC7C95B7FAB}" vid="{17E59123-2415-499C-A513-5EA04AE15A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CRAM</Template>
  <TotalTime>293</TotalTime>
  <Words>759</Words>
  <Application>Microsoft Office PowerPoint</Application>
  <PresentationFormat>Widescreen</PresentationFormat>
  <Paragraphs>181</Paragraphs>
  <Slides>19</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CRAM</vt:lpstr>
      <vt:lpstr>Selecting new cultivars for a resilient industry</vt:lpstr>
      <vt:lpstr>Overview</vt:lpstr>
      <vt:lpstr>Quebec grapegrowing regions</vt:lpstr>
      <vt:lpstr>Quebec grapegrowing regions</vt:lpstr>
      <vt:lpstr>Climate changes in Quebec</vt:lpstr>
      <vt:lpstr>Context of the research project</vt:lpstr>
      <vt:lpstr>Context of the research project</vt:lpstr>
      <vt:lpstr>Decision-making process</vt:lpstr>
      <vt:lpstr>New cultivar selection criteria</vt:lpstr>
      <vt:lpstr>New cultivar selection criteria</vt:lpstr>
      <vt:lpstr>Survey results – hardy cultivars</vt:lpstr>
      <vt:lpstr>Survey results – not hardy, early ripening</vt:lpstr>
      <vt:lpstr>Survey results – not hardy, midseason </vt:lpstr>
      <vt:lpstr>Survey results – not hardy, late ripening </vt:lpstr>
      <vt:lpstr>Summary planting 2023</vt:lpstr>
      <vt:lpstr>Experimental design</vt:lpstr>
      <vt:lpstr>Data to be collected</vt:lpstr>
      <vt:lpstr>Timelines</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Cultivar trial study</dc:title>
  <dc:creator>Andréanne Hébert-Haché</dc:creator>
  <cp:lastModifiedBy>Andréanne Hébert-Haché</cp:lastModifiedBy>
  <cp:revision>2</cp:revision>
  <dcterms:created xsi:type="dcterms:W3CDTF">2023-05-24T22:19:38Z</dcterms:created>
  <dcterms:modified xsi:type="dcterms:W3CDTF">2023-05-25T15:09:38Z</dcterms:modified>
</cp:coreProperties>
</file>