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9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62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412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624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122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7318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899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233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026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952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1118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266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B64D-E35A-409A-8BC5-72D4298D8390}" type="datetimeFigureOut">
              <a:rPr lang="en-CA" smtClean="0"/>
              <a:t>25/05/2023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5A648-6FCD-4589-A997-140B3F33271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626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New varieties for what climate?</a:t>
            </a:r>
            <a:br>
              <a:rPr lang="en-CA" b="1" dirty="0" smtClean="0">
                <a:solidFill>
                  <a:schemeClr val="bg1"/>
                </a:solidFill>
              </a:rPr>
            </a:b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bg1"/>
                </a:solidFill>
              </a:rPr>
              <a:t>K. H. Fisher</a:t>
            </a:r>
          </a:p>
          <a:p>
            <a:r>
              <a:rPr lang="en-CA" b="1" dirty="0" smtClean="0">
                <a:solidFill>
                  <a:schemeClr val="bg1"/>
                </a:solidFill>
              </a:rPr>
              <a:t>University of Guelph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679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do we need new varieties?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What’s wrong with the ~20 cultivars that dominate the world wine market today?</a:t>
            </a:r>
          </a:p>
          <a:p>
            <a:pPr lvl="1"/>
            <a:r>
              <a:rPr lang="en-CA" dirty="0" smtClean="0"/>
              <a:t>Are diseases becoming more common and/or more severe with potential climate change?</a:t>
            </a:r>
          </a:p>
          <a:p>
            <a:pPr lvl="1"/>
            <a:r>
              <a:rPr lang="en-CA" dirty="0" smtClean="0"/>
              <a:t>Are diseases becoming more severe because of monoculture, closely related varieties/clones?</a:t>
            </a:r>
          </a:p>
          <a:p>
            <a:pPr lvl="1"/>
            <a:r>
              <a:rPr lang="en-CA" dirty="0" smtClean="0"/>
              <a:t>Are we too dependent on fungicides?</a:t>
            </a:r>
          </a:p>
          <a:p>
            <a:pPr lvl="1"/>
            <a:r>
              <a:rPr lang="en-CA" dirty="0" smtClean="0"/>
              <a:t>Do we need to build in heat/drought/flood tolerance?</a:t>
            </a:r>
          </a:p>
          <a:p>
            <a:pPr lvl="1"/>
            <a:r>
              <a:rPr lang="en-CA" dirty="0" smtClean="0"/>
              <a:t>Do we need to build in spring frost/winter cold tolerance?</a:t>
            </a:r>
          </a:p>
          <a:p>
            <a:r>
              <a:rPr lang="en-CA" dirty="0" smtClean="0"/>
              <a:t>How do we create buffers to climate variability – in the variety or in the rootstock?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9398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we develop new materials?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Traditional crosses and then molecular aided screening:</a:t>
            </a:r>
          </a:p>
          <a:p>
            <a:pPr lvl="1"/>
            <a:r>
              <a:rPr lang="en-CA" b="1" u="sng" dirty="0" smtClean="0"/>
              <a:t>But – you need to know what you are looking for:</a:t>
            </a:r>
          </a:p>
          <a:p>
            <a:pPr lvl="1"/>
            <a:r>
              <a:rPr lang="en-CA" dirty="0" smtClean="0"/>
              <a:t>Single gene resistance markers can be easily screened once you have identified their function - powdery mildew (several sources), downy mildew less successful</a:t>
            </a:r>
          </a:p>
          <a:p>
            <a:pPr lvl="1"/>
            <a:r>
              <a:rPr lang="en-CA" dirty="0" smtClean="0"/>
              <a:t>Multiple gene resistances are far more difficult – drought tolerance, cold tolerance, abiotic tolerances in general – and need lengthy field trials for proof </a:t>
            </a:r>
          </a:p>
          <a:p>
            <a:pPr lvl="1"/>
            <a:r>
              <a:rPr lang="en-CA" dirty="0" smtClean="0"/>
              <a:t>Good progress in pm and PD tolerance from outside </a:t>
            </a:r>
            <a:r>
              <a:rPr lang="en-CA" dirty="0" err="1" smtClean="0"/>
              <a:t>vinifera</a:t>
            </a:r>
            <a:r>
              <a:rPr lang="en-CA" dirty="0" smtClean="0"/>
              <a:t>, with high wine quality retained by </a:t>
            </a:r>
            <a:r>
              <a:rPr lang="en-CA" dirty="0" err="1" smtClean="0"/>
              <a:t>vinifera</a:t>
            </a:r>
            <a:r>
              <a:rPr lang="en-CA" dirty="0" smtClean="0"/>
              <a:t> backcrossing</a:t>
            </a:r>
          </a:p>
          <a:p>
            <a:r>
              <a:rPr lang="en-CA" dirty="0" smtClean="0"/>
              <a:t>Need more work to define the multi-gene parameters</a:t>
            </a:r>
          </a:p>
          <a:p>
            <a:r>
              <a:rPr lang="en-CA" dirty="0" smtClean="0"/>
              <a:t>Need better rootstocks for drought and salt tolerance</a:t>
            </a:r>
          </a:p>
          <a:p>
            <a:r>
              <a:rPr lang="en-CA" dirty="0" smtClean="0"/>
              <a:t>Good progress in new wine selections while maintaining 95-98% </a:t>
            </a:r>
            <a:r>
              <a:rPr lang="en-CA" dirty="0" err="1" smtClean="0"/>
              <a:t>vinifera</a:t>
            </a:r>
            <a:r>
              <a:rPr lang="en-CA" dirty="0" smtClean="0"/>
              <a:t> for fruit quality and consumer acceptance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299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bg1"/>
                </a:solidFill>
              </a:rPr>
              <a:t>Where are new varieties coming from?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Germany</a:t>
            </a:r>
          </a:p>
          <a:p>
            <a:pPr lvl="1"/>
            <a:r>
              <a:rPr lang="en-CA" b="1" dirty="0" smtClean="0">
                <a:solidFill>
                  <a:schemeClr val="bg1"/>
                </a:solidFill>
              </a:rPr>
              <a:t>Freiburg</a:t>
            </a: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Geilweilerhof</a:t>
            </a:r>
            <a:r>
              <a:rPr lang="en-CA" b="1" dirty="0" smtClean="0">
                <a:solidFill>
                  <a:schemeClr val="bg1"/>
                </a:solidFill>
              </a:rPr>
              <a:t> (JKI)</a:t>
            </a: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Geisenheim</a:t>
            </a:r>
            <a:endParaRPr lang="en-CA" b="1" dirty="0" smtClean="0">
              <a:solidFill>
                <a:schemeClr val="bg1"/>
              </a:solidFill>
            </a:endParaRPr>
          </a:p>
          <a:p>
            <a:r>
              <a:rPr lang="en-CA" b="1" dirty="0" smtClean="0">
                <a:solidFill>
                  <a:schemeClr val="bg1"/>
                </a:solidFill>
              </a:rPr>
              <a:t>Italy</a:t>
            </a:r>
          </a:p>
          <a:p>
            <a:pPr lvl="1"/>
            <a:r>
              <a:rPr lang="en-CA" b="1" dirty="0" smtClean="0">
                <a:solidFill>
                  <a:schemeClr val="bg1"/>
                </a:solidFill>
              </a:rPr>
              <a:t>Udine</a:t>
            </a: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Rauscedo</a:t>
            </a:r>
            <a:r>
              <a:rPr lang="en-CA" b="1" dirty="0" smtClean="0">
                <a:solidFill>
                  <a:schemeClr val="bg1"/>
                </a:solidFill>
              </a:rPr>
              <a:t> (rootstocks)</a:t>
            </a:r>
          </a:p>
          <a:p>
            <a:r>
              <a:rPr lang="en-CA" b="1" dirty="0" smtClean="0">
                <a:solidFill>
                  <a:schemeClr val="bg1"/>
                </a:solidFill>
              </a:rPr>
              <a:t>Switzerland</a:t>
            </a: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Blattner</a:t>
            </a:r>
            <a:endParaRPr lang="en-CA" b="1" dirty="0" smtClean="0">
              <a:solidFill>
                <a:schemeClr val="bg1"/>
              </a:solidFill>
            </a:endParaRP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Changins</a:t>
            </a:r>
            <a:endParaRPr lang="en-CA" b="1" dirty="0" smtClean="0">
              <a:solidFill>
                <a:schemeClr val="bg1"/>
              </a:solidFill>
            </a:endParaRPr>
          </a:p>
          <a:p>
            <a:r>
              <a:rPr lang="en-CA" b="1" dirty="0" smtClean="0">
                <a:solidFill>
                  <a:schemeClr val="bg1"/>
                </a:solidFill>
              </a:rPr>
              <a:t>France</a:t>
            </a:r>
          </a:p>
          <a:p>
            <a:pPr lvl="1"/>
            <a:r>
              <a:rPr lang="en-CA" b="1" dirty="0" smtClean="0">
                <a:solidFill>
                  <a:schemeClr val="bg1"/>
                </a:solidFill>
              </a:rPr>
              <a:t>INRA</a:t>
            </a:r>
            <a:endParaRPr lang="en-CA" b="1" dirty="0" smtClean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United States</a:t>
            </a:r>
          </a:p>
          <a:p>
            <a:pPr lvl="1"/>
            <a:r>
              <a:rPr lang="en-CA" b="1" dirty="0" smtClean="0">
                <a:solidFill>
                  <a:schemeClr val="bg1"/>
                </a:solidFill>
              </a:rPr>
              <a:t>New York/Geneva</a:t>
            </a: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UCDavis</a:t>
            </a:r>
            <a:r>
              <a:rPr lang="en-CA" b="1" dirty="0" smtClean="0">
                <a:solidFill>
                  <a:schemeClr val="bg1"/>
                </a:solidFill>
              </a:rPr>
              <a:t> (Varieties and rootstock)</a:t>
            </a: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UGeorgia</a:t>
            </a:r>
            <a:r>
              <a:rPr lang="en-CA" b="1" dirty="0" smtClean="0">
                <a:solidFill>
                  <a:schemeClr val="bg1"/>
                </a:solidFill>
              </a:rPr>
              <a:t> (</a:t>
            </a:r>
            <a:r>
              <a:rPr lang="en-CA" b="1" dirty="0" err="1" smtClean="0">
                <a:solidFill>
                  <a:schemeClr val="bg1"/>
                </a:solidFill>
              </a:rPr>
              <a:t>Muscadines</a:t>
            </a:r>
            <a:r>
              <a:rPr lang="en-CA" b="1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CA" b="1" dirty="0" err="1" smtClean="0">
                <a:solidFill>
                  <a:schemeClr val="bg1"/>
                </a:solidFill>
              </a:rPr>
              <a:t>UArkansas</a:t>
            </a:r>
            <a:r>
              <a:rPr lang="en-CA" b="1" dirty="0" smtClean="0">
                <a:solidFill>
                  <a:schemeClr val="bg1"/>
                </a:solidFill>
              </a:rPr>
              <a:t> (table grapes)</a:t>
            </a:r>
          </a:p>
          <a:p>
            <a:pPr lvl="1"/>
            <a:r>
              <a:rPr lang="en-CA" b="1" dirty="0" smtClean="0">
                <a:solidFill>
                  <a:schemeClr val="bg1"/>
                </a:solidFill>
              </a:rPr>
              <a:t>USDA/CA (raisin grapes)</a:t>
            </a:r>
          </a:p>
          <a:p>
            <a:pPr lvl="1"/>
            <a:r>
              <a:rPr lang="en-CA" b="1" dirty="0" smtClean="0">
                <a:solidFill>
                  <a:schemeClr val="bg1"/>
                </a:solidFill>
              </a:rPr>
              <a:t>USDA/NY (rootstocks)</a:t>
            </a:r>
          </a:p>
          <a:p>
            <a:r>
              <a:rPr lang="en-CA" b="1" dirty="0" smtClean="0">
                <a:solidFill>
                  <a:schemeClr val="bg1"/>
                </a:solidFill>
              </a:rPr>
              <a:t>Chile</a:t>
            </a:r>
          </a:p>
          <a:p>
            <a:r>
              <a:rPr lang="en-CA" b="1" dirty="0" smtClean="0">
                <a:solidFill>
                  <a:schemeClr val="bg1"/>
                </a:solidFill>
              </a:rPr>
              <a:t>China</a:t>
            </a:r>
          </a:p>
          <a:p>
            <a:r>
              <a:rPr lang="en-CA" b="1" dirty="0" smtClean="0">
                <a:solidFill>
                  <a:schemeClr val="bg1"/>
                </a:solidFill>
              </a:rPr>
              <a:t>Hungary</a:t>
            </a:r>
          </a:p>
          <a:p>
            <a:r>
              <a:rPr lang="en-CA" b="1" dirty="0" err="1" smtClean="0">
                <a:solidFill>
                  <a:schemeClr val="bg1"/>
                </a:solidFill>
              </a:rPr>
              <a:t>Czechia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89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293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New varieties for what climate? </vt:lpstr>
      <vt:lpstr>Why do we need new varieties?</vt:lpstr>
      <vt:lpstr>How do we develop new materials?</vt:lpstr>
      <vt:lpstr>Where are new varieties coming from?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varieties for what climate?</dc:title>
  <dc:creator>hfisher</dc:creator>
  <cp:lastModifiedBy>hfisher</cp:lastModifiedBy>
  <cp:revision>7</cp:revision>
  <dcterms:created xsi:type="dcterms:W3CDTF">2023-05-25T13:15:22Z</dcterms:created>
  <dcterms:modified xsi:type="dcterms:W3CDTF">2023-05-25T14:34:31Z</dcterms:modified>
</cp:coreProperties>
</file>